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390" r:id="rId2"/>
    <p:sldId id="391" r:id="rId3"/>
    <p:sldId id="392" r:id="rId4"/>
    <p:sldId id="393" r:id="rId5"/>
    <p:sldId id="394" r:id="rId6"/>
    <p:sldId id="395" r:id="rId7"/>
    <p:sldId id="396" r:id="rId8"/>
    <p:sldId id="397" r:id="rId9"/>
    <p:sldId id="398" r:id="rId10"/>
    <p:sldId id="399" r:id="rId11"/>
    <p:sldId id="400" r:id="rId12"/>
    <p:sldId id="401" r:id="rId13"/>
    <p:sldId id="402" r:id="rId14"/>
    <p:sldId id="403" r:id="rId15"/>
    <p:sldId id="404" r:id="rId16"/>
    <p:sldId id="405" r:id="rId17"/>
    <p:sldId id="406" r:id="rId18"/>
    <p:sldId id="407" r:id="rId19"/>
    <p:sldId id="408" r:id="rId20"/>
    <p:sldId id="409" r:id="rId21"/>
    <p:sldId id="410" r:id="rId22"/>
    <p:sldId id="411" r:id="rId23"/>
    <p:sldId id="412" r:id="rId24"/>
    <p:sldId id="413" r:id="rId25"/>
    <p:sldId id="414" r:id="rId26"/>
    <p:sldId id="415" r:id="rId27"/>
    <p:sldId id="416" r:id="rId28"/>
    <p:sldId id="417" r:id="rId29"/>
    <p:sldId id="418" r:id="rId30"/>
    <p:sldId id="419" r:id="rId31"/>
    <p:sldId id="420" r:id="rId32"/>
    <p:sldId id="421" r:id="rId33"/>
    <p:sldId id="422" r:id="rId34"/>
    <p:sldId id="423" r:id="rId35"/>
    <p:sldId id="424" r:id="rId36"/>
    <p:sldId id="425" r:id="rId37"/>
    <p:sldId id="426" r:id="rId38"/>
    <p:sldId id="427" r:id="rId39"/>
    <p:sldId id="428" r:id="rId40"/>
    <p:sldId id="429" r:id="rId41"/>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B9FA"/>
    <a:srgbClr val="05BEFF"/>
    <a:srgbClr val="11C1FF"/>
    <a:srgbClr val="15C2FF"/>
    <a:srgbClr val="01BCFF"/>
    <a:srgbClr val="19C3FF"/>
    <a:srgbClr val="21C5FF"/>
    <a:srgbClr val="1DC4FF"/>
    <a:srgbClr val="00B0F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DA66EA-D82F-2927-B309-10537188BCAE}" v="1" dt="2022-09-15T08:54:13.093"/>
    <p1510:client id="{5CE08A8D-13F9-5B4B-65EF-C0406A481809}" v="7" dt="2022-09-21T19:50:07.486"/>
    <p1510:client id="{619A5DB7-ED68-CC4C-C4A7-51E87D4EAD44}" v="2" dt="2022-09-21T20:35:37.494"/>
    <p1510:client id="{C8A4706E-B539-458A-EEDD-E750A8BC7EF4}" v="1" dt="2022-09-20T09:32:58.697"/>
  </p1510:revLst>
</p1510:revInfo>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08" autoAdjust="0"/>
  </p:normalViewPr>
  <p:slideViewPr>
    <p:cSldViewPr>
      <p:cViewPr varScale="1">
        <p:scale>
          <a:sx n="82" d="100"/>
          <a:sy n="82" d="100"/>
        </p:scale>
        <p:origin x="-1474" y="-91"/>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7" d="100"/>
          <a:sy n="67" d="100"/>
        </p:scale>
        <p:origin x="-3168" y="-8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188"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87"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arina Cesnik" userId="S::katarina.cesnik@upr.si::7c517318-9519-4919-8983-3be4687432e6" providerId="AD" clId="Web-{5CE08A8D-13F9-5B4B-65EF-C0406A481809}"/>
    <pc:docChg chg="modSld">
      <pc:chgData name="Katarina Cesnik" userId="S::katarina.cesnik@upr.si::7c517318-9519-4919-8983-3be4687432e6" providerId="AD" clId="Web-{5CE08A8D-13F9-5B4B-65EF-C0406A481809}" dt="2022-09-21T19:50:07.486" v="2" actId="20577"/>
      <pc:docMkLst>
        <pc:docMk/>
      </pc:docMkLst>
      <pc:sldChg chg="modSp">
        <pc:chgData name="Katarina Cesnik" userId="S::katarina.cesnik@upr.si::7c517318-9519-4919-8983-3be4687432e6" providerId="AD" clId="Web-{5CE08A8D-13F9-5B4B-65EF-C0406A481809}" dt="2022-09-21T19:50:07.486" v="2" actId="20577"/>
        <pc:sldMkLst>
          <pc:docMk/>
          <pc:sldMk cId="18204628" sldId="516"/>
        </pc:sldMkLst>
        <pc:spChg chg="mod">
          <ac:chgData name="Katarina Cesnik" userId="S::katarina.cesnik@upr.si::7c517318-9519-4919-8983-3be4687432e6" providerId="AD" clId="Web-{5CE08A8D-13F9-5B4B-65EF-C0406A481809}" dt="2022-09-21T19:50:07.486" v="2" actId="20577"/>
          <ac:spMkLst>
            <pc:docMk/>
            <pc:sldMk cId="18204628" sldId="516"/>
            <ac:spMk id="9" creationId="{00000000-0000-0000-0000-000000000000}"/>
          </ac:spMkLst>
        </pc:spChg>
      </pc:sldChg>
    </pc:docChg>
  </pc:docChgLst>
  <pc:docChgLst>
    <pc:chgData name="Katarina Cesnik" userId="S::katarina.cesnik@upr.si::7c517318-9519-4919-8983-3be4687432e6" providerId="AD" clId="Web-{619A5DB7-ED68-CC4C-C4A7-51E87D4EAD44}"/>
    <pc:docChg chg="modSld">
      <pc:chgData name="Katarina Cesnik" userId="S::katarina.cesnik@upr.si::7c517318-9519-4919-8983-3be4687432e6" providerId="AD" clId="Web-{619A5DB7-ED68-CC4C-C4A7-51E87D4EAD44}" dt="2022-09-21T20:35:37.494" v="1" actId="20577"/>
      <pc:docMkLst>
        <pc:docMk/>
      </pc:docMkLst>
      <pc:sldChg chg="modSp">
        <pc:chgData name="Katarina Cesnik" userId="S::katarina.cesnik@upr.si::7c517318-9519-4919-8983-3be4687432e6" providerId="AD" clId="Web-{619A5DB7-ED68-CC4C-C4A7-51E87D4EAD44}" dt="2022-09-21T20:35:37.494" v="1" actId="20577"/>
        <pc:sldMkLst>
          <pc:docMk/>
          <pc:sldMk cId="120109624" sldId="315"/>
        </pc:sldMkLst>
        <pc:spChg chg="mod">
          <ac:chgData name="Katarina Cesnik" userId="S::katarina.cesnik@upr.si::7c517318-9519-4919-8983-3be4687432e6" providerId="AD" clId="Web-{619A5DB7-ED68-CC4C-C4A7-51E87D4EAD44}" dt="2022-09-21T20:35:37.494" v="1" actId="20577"/>
          <ac:spMkLst>
            <pc:docMk/>
            <pc:sldMk cId="120109624" sldId="315"/>
            <ac:spMk id="13" creationId="{00000000-0000-0000-0000-000000000000}"/>
          </ac:spMkLst>
        </pc:spChg>
      </pc:sldChg>
    </pc:docChg>
  </pc:docChgLst>
  <pc:docChgLst>
    <pc:chgData name="Katarina Cesnik" userId="S::katarina.cesnik@upr.si::7c517318-9519-4919-8983-3be4687432e6" providerId="AD" clId="Web-{C8A4706E-B539-458A-EEDD-E750A8BC7EF4}"/>
    <pc:docChg chg="modSld">
      <pc:chgData name="Katarina Cesnik" userId="S::katarina.cesnik@upr.si::7c517318-9519-4919-8983-3be4687432e6" providerId="AD" clId="Web-{C8A4706E-B539-458A-EEDD-E750A8BC7EF4}" dt="2022-09-20T09:32:58.697" v="0" actId="20577"/>
      <pc:docMkLst>
        <pc:docMk/>
      </pc:docMkLst>
      <pc:sldChg chg="modSp">
        <pc:chgData name="Katarina Cesnik" userId="S::katarina.cesnik@upr.si::7c517318-9519-4919-8983-3be4687432e6" providerId="AD" clId="Web-{C8A4706E-B539-458A-EEDD-E750A8BC7EF4}" dt="2022-09-20T09:32:58.697" v="0" actId="20577"/>
        <pc:sldMkLst>
          <pc:docMk/>
          <pc:sldMk cId="904071452" sldId="390"/>
        </pc:sldMkLst>
        <pc:spChg chg="mod">
          <ac:chgData name="Katarina Cesnik" userId="S::katarina.cesnik@upr.si::7c517318-9519-4919-8983-3be4687432e6" providerId="AD" clId="Web-{C8A4706E-B539-458A-EEDD-E750A8BC7EF4}" dt="2022-09-20T09:32:58.697" v="0" actId="20577"/>
          <ac:spMkLst>
            <pc:docMk/>
            <pc:sldMk cId="904071452" sldId="390"/>
            <ac:spMk id="6" creationId="{7033DDC1-BF80-458A-B495-BD57DDBF2D68}"/>
          </ac:spMkLst>
        </pc:spChg>
      </pc:sldChg>
    </pc:docChg>
  </pc:docChgLst>
  <pc:docChgLst>
    <pc:chgData name="Lovrenc Habe" userId="S::lovrenc.habe@upr.si::8de5e412-6940-4eb6-b932-7ea3c61396a3" providerId="AD" clId="Web-{06DA66EA-D82F-2927-B309-10537188BCAE}"/>
    <pc:docChg chg="modSld">
      <pc:chgData name="Lovrenc Habe" userId="S::lovrenc.habe@upr.si::8de5e412-6940-4eb6-b932-7ea3c61396a3" providerId="AD" clId="Web-{06DA66EA-D82F-2927-B309-10537188BCAE}" dt="2022-09-15T08:54:13.093" v="0" actId="20577"/>
      <pc:docMkLst>
        <pc:docMk/>
      </pc:docMkLst>
      <pc:sldChg chg="modSp">
        <pc:chgData name="Lovrenc Habe" userId="S::lovrenc.habe@upr.si::8de5e412-6940-4eb6-b932-7ea3c61396a3" providerId="AD" clId="Web-{06DA66EA-D82F-2927-B309-10537188BCAE}" dt="2022-09-15T08:54:13.093" v="0" actId="20577"/>
        <pc:sldMkLst>
          <pc:docMk/>
          <pc:sldMk cId="3481678687" sldId="301"/>
        </pc:sldMkLst>
        <pc:spChg chg="mod">
          <ac:chgData name="Lovrenc Habe" userId="S::lovrenc.habe@upr.si::8de5e412-6940-4eb6-b932-7ea3c61396a3" providerId="AD" clId="Web-{06DA66EA-D82F-2927-B309-10537188BCAE}" dt="2022-09-15T08:54:13.093" v="0" actId="20577"/>
          <ac:spMkLst>
            <pc:docMk/>
            <pc:sldMk cId="3481678687" sldId="301"/>
            <ac:spMk id="6" creationId="{00B519BA-C6E0-4FD5-85C0-39E60588003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4B94EB-E8D5-411E-A538-9EA95C929F6F}" type="datetimeFigureOut">
              <a:rPr lang="sl-SI" smtClean="0"/>
              <a:pPr/>
              <a:t>25. 01. 2023</a:t>
            </a:fld>
            <a:endParaRPr lang="sl-SI"/>
          </a:p>
        </p:txBody>
      </p:sp>
      <p:sp>
        <p:nvSpPr>
          <p:cNvPr id="4" name="Označba mesta no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5" name="Označba mesta številke diapoz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1E8CB0-1CA1-4095-9E86-03DFBBB7CA0E}" type="slidenum">
              <a:rPr lang="sl-SI" smtClean="0"/>
              <a:pPr/>
              <a:t>‹#›</a:t>
            </a:fld>
            <a:endParaRPr lang="sl-SI"/>
          </a:p>
        </p:txBody>
      </p:sp>
    </p:spTree>
    <p:extLst>
      <p:ext uri="{BB962C8B-B14F-4D97-AF65-F5344CB8AC3E}">
        <p14:creationId xmlns:p14="http://schemas.microsoft.com/office/powerpoint/2010/main" xmlns="" val="253240276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dirty="0"/>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207ADD-ABD2-4E82-BAD3-E02F5A358C04}" type="datetimeFigureOut">
              <a:rPr lang="sl-SI" smtClean="0"/>
              <a:pPr/>
              <a:t>25. 01. 2023</a:t>
            </a:fld>
            <a:endParaRPr lang="sl-SI"/>
          </a:p>
        </p:txBody>
      </p:sp>
      <p:sp>
        <p:nvSpPr>
          <p:cNvPr id="4" name="Označba mesta stranske slik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D43424-CFE0-4018-99BB-EF9E28241749}" type="slidenum">
              <a:rPr lang="sl-SI" smtClean="0"/>
              <a:pPr/>
              <a:t>‹#›</a:t>
            </a:fld>
            <a:endParaRPr lang="sl-SI"/>
          </a:p>
        </p:txBody>
      </p:sp>
      <p:pic>
        <p:nvPicPr>
          <p:cNvPr id="8" name="Picture 2" descr="MIZS_slovenščin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6632" y="0"/>
            <a:ext cx="2657475"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6751160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Z vključitvijo v projekt SKUM smo v Vrtcu Ljutomer dobili priložnost otrokom spoznavanje umetnosti približati iz različnih vidikov ter hkrati omogočiti dojemanje in sodelovanje z umetniki in kulturnimi institucijami. K sodelovanju smo povabili akademsko slikarko Katjo Bednarik </a:t>
            </a:r>
            <a:r>
              <a:rPr lang="sl-SI" dirty="0" err="1"/>
              <a:t>Sudec</a:t>
            </a:r>
            <a:r>
              <a:rPr lang="sl-SI" dirty="0"/>
              <a:t>, s katero smo tesno sodelovali od načrtovanja (1. koraka), do  zaključnega dogodka t. i. razstave oz. javnega dogodka v lokalni galeriji Ante Trstenjaka v  Ljutomeru. </a:t>
            </a:r>
          </a:p>
          <a:p>
            <a:r>
              <a:rPr lang="sl-SI" dirty="0"/>
              <a:t>V proces smo se podali preko pravljic in tako spoznavali vizualno in likovno  umetnost kot način izražanja, dojemanja sveta …  </a:t>
            </a:r>
          </a:p>
          <a:p>
            <a:r>
              <a:rPr lang="sl-SI" dirty="0"/>
              <a:t>Sledili smo metodologiji 5 korakov, avtorjev Kroflič, Štirn </a:t>
            </a:r>
            <a:r>
              <a:rPr lang="sl-SI" dirty="0" err="1"/>
              <a:t>Janota</a:t>
            </a:r>
            <a:r>
              <a:rPr lang="sl-SI" dirty="0"/>
              <a:t> , Štirn.</a:t>
            </a: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1</a:t>
            </a:fld>
            <a:endParaRPr lang="sl-SI"/>
          </a:p>
        </p:txBody>
      </p:sp>
    </p:spTree>
    <p:extLst>
      <p:ext uri="{BB962C8B-B14F-4D97-AF65-F5344CB8AC3E}">
        <p14:creationId xmlns:p14="http://schemas.microsoft.com/office/powerpoint/2010/main" xmlns="" val="2104642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Nadaljevali smo s spoznavanjem avtentičnega prostora za ustvarjanje, kjer se nam je pridružila umetnica, ki nas je poučila kaj je to »ATELJE« in »EKSPRESIVNOST«, ter nam predstavila nove likovne tehnike. Otroke je spodbujala k ustvarjanju na veliko platno brez strahu pred "biti popacan in uporabi materialov na drugačen način (uporaba pleskarskih valjčkov, velikih pleskarskih čopičev in metanje barve na platno, kar  jih je močno pritegnilo. Bili so radovedni, vzhičeni, vedoželjni in polni pričakovanj. Po dejavnosti so otroci v večini izrazili zadovoljstvo ob ustvarjanju ter, željo po nadaljevanju. Otroci so na podlage prosto risali z voščenkami, </a:t>
            </a:r>
            <a:r>
              <a:rPr lang="sl-SI" sz="1200" dirty="0">
                <a:effectLst/>
                <a:latin typeface="Calibri" panose="020F0502020204030204" pitchFamily="34" charset="0"/>
                <a:ea typeface="Calibri" panose="020F0502020204030204" pitchFamily="34" charset="0"/>
                <a:cs typeface="Times New Roman" panose="02020603050405020304" pitchFamily="18" charset="0"/>
              </a:rPr>
              <a:t>flomastri, čopiči in tempera barvami, skratka uživali so v neomejenem ustvarjanju, igri barv, materialov ipd.. Klima med otroki je bila zelo umirjena in predana delu. Nekateri  so med sabo komunicirali, drugi ustvarjali v miru in tišini.. Nekateri so ustvarjali lastne</a:t>
            </a:r>
            <a:r>
              <a:rPr lang="sl-SI" sz="1200" baseline="0" dirty="0">
                <a:effectLst/>
                <a:latin typeface="Calibri" panose="020F0502020204030204" pitchFamily="34" charset="0"/>
                <a:ea typeface="Calibri" panose="020F0502020204030204" pitchFamily="34" charset="0"/>
                <a:cs typeface="Times New Roman" panose="02020603050405020304" pitchFamily="18" charset="0"/>
              </a:rPr>
              <a:t> motive, nekateri igro s </a:t>
            </a:r>
            <a:r>
              <a:rPr lang="sl-SI" sz="1200" baseline="0" dirty="0" err="1">
                <a:effectLst/>
                <a:latin typeface="Calibri" panose="020F0502020204030204" pitchFamily="34" charset="0"/>
                <a:ea typeface="Calibri" panose="020F0502020204030204" pitchFamily="34" charset="0"/>
                <a:cs typeface="Times New Roman" panose="02020603050405020304" pitchFamily="18" charset="0"/>
              </a:rPr>
              <a:t>sovico</a:t>
            </a:r>
            <a:r>
              <a:rPr lang="sl-SI" sz="1200" baseline="0" dirty="0">
                <a:effectLst/>
                <a:latin typeface="Calibri" panose="020F0502020204030204" pitchFamily="34" charset="0"/>
                <a:ea typeface="Calibri" panose="020F0502020204030204" pitchFamily="34" charset="0"/>
                <a:cs typeface="Times New Roman" panose="02020603050405020304" pitchFamily="18" charset="0"/>
              </a:rPr>
              <a:t> oko.</a:t>
            </a:r>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14</a:t>
            </a:fld>
            <a:endParaRPr lang="sl-SI"/>
          </a:p>
        </p:txBody>
      </p:sp>
    </p:spTree>
    <p:extLst>
      <p:ext uri="{BB962C8B-B14F-4D97-AF65-F5344CB8AC3E}">
        <p14:creationId xmlns:p14="http://schemas.microsoft.com/office/powerpoint/2010/main" xmlns="" val="3693208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V vrtcu smo se potem pogovarjali o nastalih delih na veliko platno (kaj vse zajema upodobljen motiv – zgodbo, kako smo lahko mi del te zgodbe, material, barve, ...Nadaljevali</a:t>
            </a:r>
            <a:r>
              <a:rPr lang="sl-SI" baseline="0" dirty="0"/>
              <a:t> smo</a:t>
            </a:r>
            <a:r>
              <a:rPr lang="sl-SI" dirty="0"/>
              <a:t>  z delom na platna. Izrezovali so se iz fotografij, katere smo posneli pri igri na prostem pod drevesi, na drevesu v različnih</a:t>
            </a:r>
            <a:r>
              <a:rPr lang="sl-SI" baseline="0" dirty="0"/>
              <a:t> pozicijah.</a:t>
            </a:r>
            <a:r>
              <a:rPr lang="sl-SI" dirty="0"/>
              <a:t> Umetnica se je vedno odzvala</a:t>
            </a:r>
            <a:r>
              <a:rPr lang="sl-SI" baseline="0" dirty="0"/>
              <a:t> na njihove stvaritve, počutje, želje in interese in tako</a:t>
            </a:r>
            <a:r>
              <a:rPr lang="sl-SI" dirty="0"/>
              <a:t>j iz fotografij pripravila </a:t>
            </a:r>
            <a:r>
              <a:rPr lang="sl-SI" dirty="0" err="1"/>
              <a:t>print</a:t>
            </a:r>
            <a:r>
              <a:rPr lang="sl-SI" dirty="0"/>
              <a:t>, oni pa so izrezali svojo  silhueto in jo potem </a:t>
            </a:r>
            <a:r>
              <a:rPr lang="sl-SI" dirty="0" err="1"/>
              <a:t>odslikali</a:t>
            </a:r>
            <a:r>
              <a:rPr lang="sl-SI" dirty="0"/>
              <a:t> na veliko platno. Sledili so svojemu počutju in kompoziciji. Na obrisano silhueto so potem namestili še svojo masko,</a:t>
            </a:r>
            <a:r>
              <a:rPr lang="sl-SI" baseline="0" dirty="0"/>
              <a:t> ki so jo izdelali že prej (v 2. koraku). </a:t>
            </a:r>
            <a:r>
              <a:rPr lang="sl-SI" dirty="0"/>
              <a:t> Dodali smo še naravni material, nabran na sprehodih in tako razvijali lastno domišljijo, predstavljivost in ustvarjalnost ter spoznavali pomen </a:t>
            </a:r>
            <a:r>
              <a:rPr lang="sl-SI" dirty="0" err="1"/>
              <a:t>plastenja</a:t>
            </a:r>
            <a:r>
              <a:rPr lang="sl-SI" dirty="0"/>
              <a:t>. S pomočjo šablon vzetih iz osnovne zgodbe </a:t>
            </a:r>
            <a:r>
              <a:rPr lang="sl-SI" dirty="0" err="1"/>
              <a:t>Sovice</a:t>
            </a:r>
            <a:r>
              <a:rPr lang="sl-SI" dirty="0"/>
              <a:t> </a:t>
            </a:r>
            <a:r>
              <a:rPr lang="sl-SI" dirty="0" err="1"/>
              <a:t>Oke</a:t>
            </a:r>
            <a:r>
              <a:rPr lang="sl-SI" baseline="0" dirty="0"/>
              <a:t> so </a:t>
            </a:r>
            <a:r>
              <a:rPr lang="sl-SI" dirty="0" err="1"/>
              <a:t>dorisali</a:t>
            </a:r>
            <a:r>
              <a:rPr lang="sl-SI" dirty="0"/>
              <a:t> in </a:t>
            </a:r>
            <a:r>
              <a:rPr lang="sl-SI" dirty="0" err="1"/>
              <a:t>doslikali</a:t>
            </a:r>
            <a:r>
              <a:rPr lang="sl-SI" dirty="0"/>
              <a:t> še živali, ki jih srečuje </a:t>
            </a:r>
            <a:r>
              <a:rPr lang="sl-SI" dirty="0" err="1"/>
              <a:t>sovica</a:t>
            </a:r>
            <a:r>
              <a:rPr lang="sl-SI" dirty="0"/>
              <a:t> . (lisica, račka, ...) Posamezniki so razvijali lastno kreativnost in risali preprosto sami po domišljiji.</a:t>
            </a:r>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15</a:t>
            </a:fld>
            <a:endParaRPr lang="sl-SI"/>
          </a:p>
        </p:txBody>
      </p:sp>
    </p:spTree>
    <p:extLst>
      <p:ext uri="{BB962C8B-B14F-4D97-AF65-F5344CB8AC3E}">
        <p14:creationId xmlns:p14="http://schemas.microsoft.com/office/powerpoint/2010/main" xmlns="" val="1303629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pl-PL" dirty="0"/>
              <a:t>Soustvarjalni</a:t>
            </a:r>
            <a:r>
              <a:rPr lang="pl-PL" baseline="0" dirty="0"/>
              <a:t> moment je dodala </a:t>
            </a:r>
            <a:r>
              <a:rPr lang="pl-PL" dirty="0"/>
              <a:t>je dodala na koncu še umetnica Katja. Umetnica  se odloči, da bo velika platna uporabila in jih zaključila s svojim pristopom – plastenja; tako je dva od treh velikih platen napela na podokvir in čez njiju še svoje videnej doživljana pravljice Sovice Oka z otroci; skozi prosojno tkanino pa se še vedno vidi nastala podlaga, ki so jo ustvarili otroci – sam proces lahko poimenujemo soustvarjalni proces. </a:t>
            </a:r>
          </a:p>
          <a:p>
            <a:r>
              <a:rPr lang="pl-PL" dirty="0"/>
              <a:t>Eno izmed platen pa ostane brez umetničine refleskije. Tako da je tudi na koncu gledalcu na voljo »stopenjski« ogled. Razkrito mu je kaj se skriva pod prosojno tkanino. </a:t>
            </a:r>
          </a:p>
          <a:p>
            <a:r>
              <a:rPr lang="sl-SI" dirty="0"/>
              <a:t>Nastale so čudovite stvaritve na katere smo bili ponosni vsi in še posebej otroci.</a:t>
            </a:r>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16</a:t>
            </a:fld>
            <a:endParaRPr lang="sl-SI"/>
          </a:p>
        </p:txBody>
      </p:sp>
    </p:spTree>
    <p:extLst>
      <p:ext uri="{BB962C8B-B14F-4D97-AF65-F5344CB8AC3E}">
        <p14:creationId xmlns:p14="http://schemas.microsoft.com/office/powerpoint/2010/main" xmlns="" val="3370665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pl-PL" dirty="0"/>
              <a:t>Soustvarjalni</a:t>
            </a:r>
            <a:r>
              <a:rPr lang="pl-PL" baseline="0" dirty="0"/>
              <a:t> moment je dodala </a:t>
            </a:r>
            <a:r>
              <a:rPr lang="pl-PL" dirty="0"/>
              <a:t>je dodala na koncu še umetnica Katja. Umetnica  se odloči, da bo velika platna uporabila in jih zaključila s svojim pristopom – plastenja; tako je dva od treh velikih platen napela na podokvir in čez njiju še svoje videnej doživljana pravljice Sovice Oka z otroci; skozi prosojno tkanino pa se še vedno vidi nastala podlaga, ki so jo ustvarili otroci – sam proces lahko poimenujemo soustvarjalni proces. </a:t>
            </a:r>
          </a:p>
          <a:p>
            <a:r>
              <a:rPr lang="pl-PL" dirty="0"/>
              <a:t>Eno izmed platen pa ostane brez umetničine refleskije. Tako da je tudi na koncu gledalcu na voljo »stopenjski« ogled. Razkrito mu je kaj se skriva pod prosojno tkanino. </a:t>
            </a:r>
          </a:p>
          <a:p>
            <a:r>
              <a:rPr lang="sl-SI" dirty="0"/>
              <a:t>Nastale so čudovite stvaritve na katere smo bili ponosni vsi in še posebej otroci.</a:t>
            </a:r>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17</a:t>
            </a:fld>
            <a:endParaRPr lang="sl-SI"/>
          </a:p>
        </p:txBody>
      </p:sp>
    </p:spTree>
    <p:extLst>
      <p:ext uri="{BB962C8B-B14F-4D97-AF65-F5344CB8AC3E}">
        <p14:creationId xmlns:p14="http://schemas.microsoft.com/office/powerpoint/2010/main" xmlns="" val="3370665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pPr>
            <a:r>
              <a:rPr lang="sl-SI" dirty="0"/>
              <a:t>V drugem</a:t>
            </a:r>
            <a:r>
              <a:rPr lang="sl-SI" baseline="0" dirty="0"/>
              <a:t> koraku smo po diskusiji z umetnico Katjo zbirali informacije in otroke spodbujali, k samostojnemu razmišljanju in predvidevanju, kam bi šla </a:t>
            </a:r>
            <a:r>
              <a:rPr lang="sl-SI" baseline="0" dirty="0" err="1"/>
              <a:t>sovica</a:t>
            </a:r>
            <a:r>
              <a:rPr lang="sl-SI" baseline="0" dirty="0"/>
              <a:t> </a:t>
            </a:r>
            <a:r>
              <a:rPr lang="sl-SI" baseline="0" dirty="0" err="1"/>
              <a:t>Oka</a:t>
            </a:r>
            <a:r>
              <a:rPr lang="sl-SI" baseline="0" dirty="0"/>
              <a:t> na sprehod? kje živi, kakšna so njena čustva ipd.. Na predloge otrok smo se sprehodili skozi mestne ulice in park ter opazovali ali mogoče kje opazimo kakšno gnezdo, sovo... Vsi so navdušeno verjeli, da je </a:t>
            </a:r>
            <a:r>
              <a:rPr lang="sl-SI" baseline="0" dirty="0" err="1"/>
              <a:t>sovica</a:t>
            </a:r>
            <a:r>
              <a:rPr lang="sl-SI" baseline="0" dirty="0"/>
              <a:t> </a:t>
            </a:r>
            <a:r>
              <a:rPr lang="sl-SI" baseline="0" dirty="0" err="1"/>
              <a:t>Oka</a:t>
            </a:r>
            <a:r>
              <a:rPr lang="sl-SI" baseline="0" dirty="0"/>
              <a:t> šla na sprehod v park. Nadaljevali smo s pogovorom, kaj vse bi lahko tukaj našla, izgubila, s čim bi se igrala, s čim bi spletala gnezdo in kakšno hrano bi poiskala. Ponudili smo jim košaro v katero so prinašali različne storže, vejice, kamenčke, žir, orehove lupine, želode in njihove kapice, palčke, suhe veje ipd. Po vztrajnem nabiranju naravnega materiala smo prišli do igrala v parku in takoj so povezali, da se je </a:t>
            </a:r>
            <a:r>
              <a:rPr lang="sl-SI" baseline="0" dirty="0" err="1"/>
              <a:t>sovica</a:t>
            </a:r>
            <a:r>
              <a:rPr lang="sl-SI" baseline="0" dirty="0"/>
              <a:t> </a:t>
            </a:r>
            <a:r>
              <a:rPr lang="sl-SI" baseline="0" dirty="0" err="1"/>
              <a:t>Oka</a:t>
            </a:r>
            <a:r>
              <a:rPr lang="sl-SI" baseline="0" dirty="0"/>
              <a:t> tam igrala s svojimi sestricami. </a:t>
            </a:r>
            <a:r>
              <a:rPr lang="sl-SI" sz="1200" dirty="0">
                <a:effectLst/>
                <a:latin typeface="Calibri" panose="020F0502020204030204" pitchFamily="34" charset="0"/>
                <a:ea typeface="Calibri" panose="020F0502020204030204" pitchFamily="34" charset="0"/>
                <a:cs typeface="Times New Roman" panose="02020603050405020304" pitchFamily="18" charset="0"/>
              </a:rPr>
              <a:t>Z nabranim naravnim materialom so otroci spletali različna gnezda in razvijali lastno domišljijo, predstavljivost in ustvarjalnost.</a:t>
            </a:r>
            <a:endParaRPr lang="sl-SI"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18</a:t>
            </a:fld>
            <a:endParaRPr lang="sl-SI"/>
          </a:p>
        </p:txBody>
      </p:sp>
    </p:spTree>
    <p:extLst>
      <p:ext uri="{BB962C8B-B14F-4D97-AF65-F5344CB8AC3E}">
        <p14:creationId xmlns:p14="http://schemas.microsoft.com/office/powerpoint/2010/main" xmlns="" val="2216986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pPr>
            <a:r>
              <a:rPr lang="sl-SI" dirty="0"/>
              <a:t>V drugem</a:t>
            </a:r>
            <a:r>
              <a:rPr lang="sl-SI" baseline="0" dirty="0"/>
              <a:t> koraku smo po diskusiji z umetnico Katjo zbirali informacije in otroke spodbujali, k samostojnemu razmišljanju in predvidevanju, kam bi šla </a:t>
            </a:r>
            <a:r>
              <a:rPr lang="sl-SI" baseline="0" dirty="0" err="1"/>
              <a:t>sovica</a:t>
            </a:r>
            <a:r>
              <a:rPr lang="sl-SI" baseline="0" dirty="0"/>
              <a:t> </a:t>
            </a:r>
            <a:r>
              <a:rPr lang="sl-SI" baseline="0" dirty="0" err="1"/>
              <a:t>Oka</a:t>
            </a:r>
            <a:r>
              <a:rPr lang="sl-SI" baseline="0" dirty="0"/>
              <a:t> na sprehod? kje živi, kakšna so njena čustva ipd.. Na predloge otrok smo se sprehodili skozi mestne ulice in park ter opazovali ali mogoče kje opazimo kakšno gnezdo, sovo... Vsi so navdušeno verjeli, da je </a:t>
            </a:r>
            <a:r>
              <a:rPr lang="sl-SI" baseline="0" dirty="0" err="1"/>
              <a:t>sovica</a:t>
            </a:r>
            <a:r>
              <a:rPr lang="sl-SI" baseline="0" dirty="0"/>
              <a:t> </a:t>
            </a:r>
            <a:r>
              <a:rPr lang="sl-SI" baseline="0" dirty="0" err="1"/>
              <a:t>Oka</a:t>
            </a:r>
            <a:r>
              <a:rPr lang="sl-SI" baseline="0" dirty="0"/>
              <a:t> šla na sprehod v park. Nadaljevali smo s pogovorom, kaj vse bi lahko tukaj našla, izgubila, s čim bi se igrala, s čim bi spletala gnezdo in kakšno hrano bi poiskala. Ponudili smo jim košaro v katero so prinašali različne storže, vejice, kamenčke, žir, orehove lupine, želode in njihove kapice, palčke, suhe veje ipd. Po vztrajnem nabiranju naravnega materiala smo prišli do igrala v parku in takoj so povezali, da se je </a:t>
            </a:r>
            <a:r>
              <a:rPr lang="sl-SI" baseline="0" dirty="0" err="1"/>
              <a:t>sovica</a:t>
            </a:r>
            <a:r>
              <a:rPr lang="sl-SI" baseline="0" dirty="0"/>
              <a:t> </a:t>
            </a:r>
            <a:r>
              <a:rPr lang="sl-SI" baseline="0" dirty="0" err="1"/>
              <a:t>Oka</a:t>
            </a:r>
            <a:r>
              <a:rPr lang="sl-SI" baseline="0" dirty="0"/>
              <a:t> tam igrala s svojimi sestricami. </a:t>
            </a:r>
            <a:r>
              <a:rPr lang="sl-SI" sz="1200" dirty="0">
                <a:effectLst/>
                <a:latin typeface="Calibri" panose="020F0502020204030204" pitchFamily="34" charset="0"/>
                <a:ea typeface="Calibri" panose="020F0502020204030204" pitchFamily="34" charset="0"/>
                <a:cs typeface="Times New Roman" panose="02020603050405020304" pitchFamily="18" charset="0"/>
              </a:rPr>
              <a:t>Z nabranim naravnim materialom so otroci spletali različna gnezda in razvijali lastno domišljijo, predstavljivost in ustvarjalnost.</a:t>
            </a:r>
            <a:endParaRPr lang="sl-SI"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19</a:t>
            </a:fld>
            <a:endParaRPr lang="sl-SI"/>
          </a:p>
        </p:txBody>
      </p:sp>
    </p:spTree>
    <p:extLst>
      <p:ext uri="{BB962C8B-B14F-4D97-AF65-F5344CB8AC3E}">
        <p14:creationId xmlns:p14="http://schemas.microsoft.com/office/powerpoint/2010/main" xmlns="" val="2216986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pPr>
            <a:r>
              <a:rPr lang="sl-SI" dirty="0"/>
              <a:t>V drugem</a:t>
            </a:r>
            <a:r>
              <a:rPr lang="sl-SI" baseline="0" dirty="0"/>
              <a:t> koraku smo po diskusiji z umetnico Katjo zbirali informacije in otroke spodbujali, k samostojnemu razmišljanju in predvidevanju, kam bi šla </a:t>
            </a:r>
            <a:r>
              <a:rPr lang="sl-SI" baseline="0" dirty="0" err="1"/>
              <a:t>sovica</a:t>
            </a:r>
            <a:r>
              <a:rPr lang="sl-SI" baseline="0" dirty="0"/>
              <a:t> </a:t>
            </a:r>
            <a:r>
              <a:rPr lang="sl-SI" baseline="0" dirty="0" err="1"/>
              <a:t>Oka</a:t>
            </a:r>
            <a:r>
              <a:rPr lang="sl-SI" baseline="0" dirty="0"/>
              <a:t> na sprehod? kje živi, kakšna so njena čustva ipd.. Na predloge otrok smo se sprehodili skozi mestne ulice in park ter opazovali ali mogoče kje opazimo kakšno gnezdo, sovo... Vsi so navdušeno verjeli, da je </a:t>
            </a:r>
            <a:r>
              <a:rPr lang="sl-SI" baseline="0" dirty="0" err="1"/>
              <a:t>sovica</a:t>
            </a:r>
            <a:r>
              <a:rPr lang="sl-SI" baseline="0" dirty="0"/>
              <a:t> </a:t>
            </a:r>
            <a:r>
              <a:rPr lang="sl-SI" baseline="0" dirty="0" err="1"/>
              <a:t>Oka</a:t>
            </a:r>
            <a:r>
              <a:rPr lang="sl-SI" baseline="0" dirty="0"/>
              <a:t> šla na sprehod v park. Nadaljevali smo s pogovorom, kaj vse bi lahko tukaj našla, izgubila, s čim bi se igrala, s čim bi spletala gnezdo in kakšno hrano bi poiskala. Ponudili smo jim košaro v katero so prinašali različne storže, vejice, kamenčke, žir, orehove lupine, želode in njihove kapice, palčke, suhe veje ipd. Po vztrajnem nabiranju naravnega materiala smo prišli do igrala v parku in takoj so povezali, da se je </a:t>
            </a:r>
            <a:r>
              <a:rPr lang="sl-SI" baseline="0" dirty="0" err="1"/>
              <a:t>sovica</a:t>
            </a:r>
            <a:r>
              <a:rPr lang="sl-SI" baseline="0" dirty="0"/>
              <a:t> </a:t>
            </a:r>
            <a:r>
              <a:rPr lang="sl-SI" baseline="0" dirty="0" err="1"/>
              <a:t>Oka</a:t>
            </a:r>
            <a:r>
              <a:rPr lang="sl-SI" baseline="0" dirty="0"/>
              <a:t> tam igrala s svojimi sestricami. </a:t>
            </a:r>
            <a:r>
              <a:rPr lang="sl-SI" sz="1200" dirty="0">
                <a:effectLst/>
                <a:latin typeface="Calibri" panose="020F0502020204030204" pitchFamily="34" charset="0"/>
                <a:ea typeface="Calibri" panose="020F0502020204030204" pitchFamily="34" charset="0"/>
                <a:cs typeface="Times New Roman" panose="02020603050405020304" pitchFamily="18" charset="0"/>
              </a:rPr>
              <a:t>Z nabranim naravnim materialom so otroci spletali različna gnezda in razvijali lastno domišljijo, predstavljivost in ustvarjalnost.</a:t>
            </a:r>
            <a:endParaRPr lang="sl-SI"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20</a:t>
            </a:fld>
            <a:endParaRPr lang="sl-SI"/>
          </a:p>
        </p:txBody>
      </p:sp>
    </p:spTree>
    <p:extLst>
      <p:ext uri="{BB962C8B-B14F-4D97-AF65-F5344CB8AC3E}">
        <p14:creationId xmlns:p14="http://schemas.microsoft.com/office/powerpoint/2010/main" xmlns="" val="2216986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pPr>
            <a:r>
              <a:rPr lang="sl-SI" dirty="0"/>
              <a:t>V drugem</a:t>
            </a:r>
            <a:r>
              <a:rPr lang="sl-SI" baseline="0" dirty="0"/>
              <a:t> koraku smo po diskusiji z umetnico Katjo zbirali informacije in otroke spodbujali, k samostojnemu razmišljanju in predvidevanju, kam bi šla </a:t>
            </a:r>
            <a:r>
              <a:rPr lang="sl-SI" baseline="0" dirty="0" err="1"/>
              <a:t>sovica</a:t>
            </a:r>
            <a:r>
              <a:rPr lang="sl-SI" baseline="0" dirty="0"/>
              <a:t> </a:t>
            </a:r>
            <a:r>
              <a:rPr lang="sl-SI" baseline="0" dirty="0" err="1"/>
              <a:t>Oka</a:t>
            </a:r>
            <a:r>
              <a:rPr lang="sl-SI" baseline="0" dirty="0"/>
              <a:t> na sprehod? kje živi, kakšna so njena čustva ipd.. Na predloge otrok smo se sprehodili skozi mestne ulice in park ter opazovali ali mogoče kje opazimo kakšno gnezdo, sovo... Vsi so navdušeno verjeli, da je </a:t>
            </a:r>
            <a:r>
              <a:rPr lang="sl-SI" baseline="0" dirty="0" err="1"/>
              <a:t>sovica</a:t>
            </a:r>
            <a:r>
              <a:rPr lang="sl-SI" baseline="0" dirty="0"/>
              <a:t> </a:t>
            </a:r>
            <a:r>
              <a:rPr lang="sl-SI" baseline="0" dirty="0" err="1"/>
              <a:t>Oka</a:t>
            </a:r>
            <a:r>
              <a:rPr lang="sl-SI" baseline="0" dirty="0"/>
              <a:t> šla na sprehod v park. Nadaljevali smo s pogovorom, kaj vse bi lahko tukaj našla, izgubila, s čim bi se igrala, s čim bi spletala gnezdo in kakšno hrano bi poiskala. Ponudili smo jim košaro v katero so prinašali različne storže, vejice, kamenčke, žir, orehove lupine, želode in njihove kapice, palčke, suhe veje ipd. Po vztrajnem nabiranju naravnega materiala smo prišli do igrala v parku in takoj so povezali, da se je </a:t>
            </a:r>
            <a:r>
              <a:rPr lang="sl-SI" baseline="0" dirty="0" err="1"/>
              <a:t>sovica</a:t>
            </a:r>
            <a:r>
              <a:rPr lang="sl-SI" baseline="0" dirty="0"/>
              <a:t> </a:t>
            </a:r>
            <a:r>
              <a:rPr lang="sl-SI" baseline="0" dirty="0" err="1"/>
              <a:t>Oka</a:t>
            </a:r>
            <a:r>
              <a:rPr lang="sl-SI" baseline="0" dirty="0"/>
              <a:t> tam igrala s svojimi sestricami. </a:t>
            </a:r>
            <a:r>
              <a:rPr lang="sl-SI" sz="1200" dirty="0">
                <a:effectLst/>
                <a:latin typeface="Calibri" panose="020F0502020204030204" pitchFamily="34" charset="0"/>
                <a:ea typeface="Calibri" panose="020F0502020204030204" pitchFamily="34" charset="0"/>
                <a:cs typeface="Times New Roman" panose="02020603050405020304" pitchFamily="18" charset="0"/>
              </a:rPr>
              <a:t>Z nabranim naravnim materialom so otroci spletali različna gnezda in razvijali lastno domišljijo, predstavljivost in ustvarjalnost.</a:t>
            </a:r>
            <a:endParaRPr lang="sl-SI"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21</a:t>
            </a:fld>
            <a:endParaRPr lang="sl-SI"/>
          </a:p>
        </p:txBody>
      </p:sp>
    </p:spTree>
    <p:extLst>
      <p:ext uri="{BB962C8B-B14F-4D97-AF65-F5344CB8AC3E}">
        <p14:creationId xmlns:p14="http://schemas.microsoft.com/office/powerpoint/2010/main" xmlns="" val="2216986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pPr>
            <a:r>
              <a:rPr lang="sl-SI" dirty="0"/>
              <a:t>V drugem</a:t>
            </a:r>
            <a:r>
              <a:rPr lang="sl-SI" baseline="0" dirty="0"/>
              <a:t> koraku smo po diskusiji z umetnico Katjo zbirali informacije in otroke spodbujali, k samostojnemu razmišljanju in predvidevanju, kam bi šla </a:t>
            </a:r>
            <a:r>
              <a:rPr lang="sl-SI" baseline="0" dirty="0" err="1"/>
              <a:t>sovica</a:t>
            </a:r>
            <a:r>
              <a:rPr lang="sl-SI" baseline="0" dirty="0"/>
              <a:t> </a:t>
            </a:r>
            <a:r>
              <a:rPr lang="sl-SI" baseline="0" dirty="0" err="1"/>
              <a:t>Oka</a:t>
            </a:r>
            <a:r>
              <a:rPr lang="sl-SI" baseline="0" dirty="0"/>
              <a:t> na sprehod? kje živi, kakšna so njena čustva ipd.. Na predloge otrok smo se sprehodili skozi mestne ulice in park ter opazovali ali mogoče kje opazimo kakšno gnezdo, sovo... Vsi so navdušeno verjeli, da je </a:t>
            </a:r>
            <a:r>
              <a:rPr lang="sl-SI" baseline="0" dirty="0" err="1"/>
              <a:t>sovica</a:t>
            </a:r>
            <a:r>
              <a:rPr lang="sl-SI" baseline="0" dirty="0"/>
              <a:t> </a:t>
            </a:r>
            <a:r>
              <a:rPr lang="sl-SI" baseline="0" dirty="0" err="1"/>
              <a:t>Oka</a:t>
            </a:r>
            <a:r>
              <a:rPr lang="sl-SI" baseline="0" dirty="0"/>
              <a:t> šla na sprehod v park. Nadaljevali smo s pogovorom, kaj vse bi lahko tukaj našla, izgubila, s čim bi se igrala, s čim bi spletala gnezdo in kakšno hrano bi poiskala. Ponudili smo jim košaro v katero so prinašali različne storže, vejice, kamenčke, žir, orehove lupine, želode in njihove kapice, palčke, suhe veje ipd. Po vztrajnem nabiranju naravnega materiala smo prišli do igrala v parku in takoj so povezali, da se je </a:t>
            </a:r>
            <a:r>
              <a:rPr lang="sl-SI" baseline="0" dirty="0" err="1"/>
              <a:t>sovica</a:t>
            </a:r>
            <a:r>
              <a:rPr lang="sl-SI" baseline="0" dirty="0"/>
              <a:t> </a:t>
            </a:r>
            <a:r>
              <a:rPr lang="sl-SI" baseline="0" dirty="0" err="1"/>
              <a:t>Oka</a:t>
            </a:r>
            <a:r>
              <a:rPr lang="sl-SI" baseline="0" dirty="0"/>
              <a:t> tam igrala s svojimi sestricami. </a:t>
            </a:r>
            <a:r>
              <a:rPr lang="sl-SI" sz="1200" dirty="0">
                <a:effectLst/>
                <a:latin typeface="Calibri" panose="020F0502020204030204" pitchFamily="34" charset="0"/>
                <a:ea typeface="Calibri" panose="020F0502020204030204" pitchFamily="34" charset="0"/>
                <a:cs typeface="Times New Roman" panose="02020603050405020304" pitchFamily="18" charset="0"/>
              </a:rPr>
              <a:t>Z nabranim naravnim materialom so otroci spletali različna gnezda in razvijali lastno domišljijo, predstavljivost in ustvarjalnost.</a:t>
            </a:r>
            <a:endParaRPr lang="sl-SI"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22</a:t>
            </a:fld>
            <a:endParaRPr lang="sl-SI"/>
          </a:p>
        </p:txBody>
      </p:sp>
    </p:spTree>
    <p:extLst>
      <p:ext uri="{BB962C8B-B14F-4D97-AF65-F5344CB8AC3E}">
        <p14:creationId xmlns:p14="http://schemas.microsoft.com/office/powerpoint/2010/main" xmlns="" val="2216986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pPr>
            <a:r>
              <a:rPr lang="sl-SI" dirty="0"/>
              <a:t>V drugem</a:t>
            </a:r>
            <a:r>
              <a:rPr lang="sl-SI" baseline="0" dirty="0"/>
              <a:t> koraku smo po diskusiji z umetnico Katjo zbirali informacije in otroke spodbujali, k samostojnemu razmišljanju in predvidevanju, kam bi šla </a:t>
            </a:r>
            <a:r>
              <a:rPr lang="sl-SI" baseline="0" dirty="0" err="1"/>
              <a:t>sovica</a:t>
            </a:r>
            <a:r>
              <a:rPr lang="sl-SI" baseline="0" dirty="0"/>
              <a:t> </a:t>
            </a:r>
            <a:r>
              <a:rPr lang="sl-SI" baseline="0" dirty="0" err="1"/>
              <a:t>Oka</a:t>
            </a:r>
            <a:r>
              <a:rPr lang="sl-SI" baseline="0" dirty="0"/>
              <a:t> na sprehod? kje živi, kakšna so njena čustva ipd.. Na predloge otrok smo se sprehodili skozi mestne ulice in park ter opazovali ali mogoče kje opazimo kakšno gnezdo, sovo... Vsi so navdušeno verjeli, da je </a:t>
            </a:r>
            <a:r>
              <a:rPr lang="sl-SI" baseline="0" dirty="0" err="1"/>
              <a:t>sovica</a:t>
            </a:r>
            <a:r>
              <a:rPr lang="sl-SI" baseline="0" dirty="0"/>
              <a:t> </a:t>
            </a:r>
            <a:r>
              <a:rPr lang="sl-SI" baseline="0" dirty="0" err="1"/>
              <a:t>Oka</a:t>
            </a:r>
            <a:r>
              <a:rPr lang="sl-SI" baseline="0" dirty="0"/>
              <a:t> šla na sprehod v park. Nadaljevali smo s pogovorom, kaj vse bi lahko tukaj našla, izgubila, s čim bi se igrala, s čim bi spletala gnezdo in kakšno hrano bi poiskala. Ponudili smo jim košaro v katero so prinašali različne storže, vejice, kamenčke, žir, orehove lupine, želode in njihove kapice, palčke, suhe veje ipd. Po vztrajnem nabiranju naravnega materiala smo prišli do igrala v parku in takoj so povezali, da se je </a:t>
            </a:r>
            <a:r>
              <a:rPr lang="sl-SI" baseline="0" dirty="0" err="1"/>
              <a:t>sovica</a:t>
            </a:r>
            <a:r>
              <a:rPr lang="sl-SI" baseline="0" dirty="0"/>
              <a:t> </a:t>
            </a:r>
            <a:r>
              <a:rPr lang="sl-SI" baseline="0" dirty="0" err="1"/>
              <a:t>Oka</a:t>
            </a:r>
            <a:r>
              <a:rPr lang="sl-SI" baseline="0" dirty="0"/>
              <a:t> tam igrala s svojimi sestricami. </a:t>
            </a:r>
            <a:r>
              <a:rPr lang="sl-SI" sz="1200" dirty="0">
                <a:effectLst/>
                <a:latin typeface="Calibri" panose="020F0502020204030204" pitchFamily="34" charset="0"/>
                <a:ea typeface="Calibri" panose="020F0502020204030204" pitchFamily="34" charset="0"/>
                <a:cs typeface="Times New Roman" panose="02020603050405020304" pitchFamily="18" charset="0"/>
              </a:rPr>
              <a:t>Z nabranim naravnim materialom so otroci spletali različna gnezda in razvijali lastno domišljijo, predstavljivost in ustvarjalnost.</a:t>
            </a:r>
            <a:endParaRPr lang="sl-SI"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23</a:t>
            </a:fld>
            <a:endParaRPr lang="sl-SI"/>
          </a:p>
        </p:txBody>
      </p:sp>
    </p:spTree>
    <p:extLst>
      <p:ext uri="{BB962C8B-B14F-4D97-AF65-F5344CB8AC3E}">
        <p14:creationId xmlns:p14="http://schemas.microsoft.com/office/powerpoint/2010/main" xmlns="" val="2216986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kern="1200" dirty="0">
                <a:solidFill>
                  <a:schemeClr val="tx1"/>
                </a:solidFill>
                <a:effectLst/>
                <a:latin typeface="+mn-lt"/>
                <a:ea typeface="+mn-ea"/>
                <a:cs typeface="+mn-cs"/>
              </a:rPr>
              <a:t>Izvedli smo skupinsko vajo, kjer je umetnica otroke s</a:t>
            </a:r>
            <a:r>
              <a:rPr lang="sl-SI" sz="1200" kern="1200" baseline="0" dirty="0">
                <a:solidFill>
                  <a:schemeClr val="tx1"/>
                </a:solidFill>
                <a:effectLst/>
                <a:latin typeface="+mn-lt"/>
                <a:ea typeface="+mn-ea"/>
                <a:cs typeface="+mn-cs"/>
              </a:rPr>
              <a:t> pomočjo </a:t>
            </a:r>
            <a:r>
              <a:rPr lang="sl-SI" sz="1200" kern="1200" dirty="0">
                <a:solidFill>
                  <a:schemeClr val="tx1"/>
                </a:solidFill>
                <a:effectLst/>
                <a:latin typeface="+mn-lt"/>
                <a:ea typeface="+mn-ea"/>
                <a:cs typeface="+mn-cs"/>
              </a:rPr>
              <a:t>„pravljice“  in glavnega lika </a:t>
            </a:r>
            <a:r>
              <a:rPr lang="sl-SI" sz="1200" kern="1200" dirty="0" err="1">
                <a:solidFill>
                  <a:schemeClr val="tx1"/>
                </a:solidFill>
                <a:effectLst/>
                <a:latin typeface="+mn-lt"/>
                <a:ea typeface="+mn-ea"/>
                <a:cs typeface="+mn-cs"/>
              </a:rPr>
              <a:t>Sovice</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Oke</a:t>
            </a:r>
            <a:r>
              <a:rPr lang="sl-SI" sz="1200" kern="1200" dirty="0">
                <a:solidFill>
                  <a:schemeClr val="tx1"/>
                </a:solidFill>
                <a:effectLst/>
                <a:latin typeface="+mn-lt"/>
                <a:ea typeface="+mn-ea"/>
                <a:cs typeface="+mn-cs"/>
              </a:rPr>
              <a:t> vodila v kreativno-ustvarjalni proces  in spodbujala do risanja čustev z ogljem na veliko površino papirja. Ob pripovedovanju zgodbice </a:t>
            </a:r>
            <a:r>
              <a:rPr lang="sl-SI" sz="1200" kern="1200" dirty="0" err="1">
                <a:solidFill>
                  <a:schemeClr val="tx1"/>
                </a:solidFill>
                <a:effectLst/>
                <a:latin typeface="+mn-lt"/>
                <a:ea typeface="+mn-ea"/>
                <a:cs typeface="+mn-cs"/>
              </a:rPr>
              <a:t>Sovice</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Oke</a:t>
            </a:r>
            <a:r>
              <a:rPr lang="sl-SI" sz="1200" kern="1200" dirty="0">
                <a:solidFill>
                  <a:schemeClr val="tx1"/>
                </a:solidFill>
                <a:effectLst/>
                <a:latin typeface="+mn-lt"/>
                <a:ea typeface="+mn-ea"/>
                <a:cs typeface="+mn-cs"/>
              </a:rPr>
              <a:t>; vsak iz svoje strani, preko površine mimo ali drug ob drugem (kako se bomo srečali, kako se bomo dogovorili, ko potujemo drug mimo drugega, se bomo umaknili, križali, prečkali). Osnovni namen </a:t>
            </a:r>
            <a:r>
              <a:rPr lang="sl-SI" sz="1200" kern="1200" dirty="0" err="1">
                <a:solidFill>
                  <a:schemeClr val="tx1"/>
                </a:solidFill>
                <a:effectLst/>
                <a:latin typeface="+mn-lt"/>
                <a:ea typeface="+mn-ea"/>
                <a:cs typeface="+mn-cs"/>
              </a:rPr>
              <a:t>vajenice</a:t>
            </a:r>
            <a:r>
              <a:rPr lang="sl-SI" sz="1200" kern="1200" dirty="0">
                <a:solidFill>
                  <a:schemeClr val="tx1"/>
                </a:solidFill>
                <a:effectLst/>
                <a:latin typeface="+mn-lt"/>
                <a:ea typeface="+mn-ea"/>
                <a:cs typeface="+mn-cs"/>
              </a:rPr>
              <a:t> je spoznavanje dinamike skupine, otroci in skupina pa so se seznanjali sočasno s temo sprehod; ožje gledano se je prikradla v risanje zgodba </a:t>
            </a:r>
            <a:r>
              <a:rPr lang="sl-SI" sz="1200" kern="1200" dirty="0" err="1">
                <a:solidFill>
                  <a:schemeClr val="tx1"/>
                </a:solidFill>
                <a:effectLst/>
                <a:latin typeface="+mn-lt"/>
                <a:ea typeface="+mn-ea"/>
                <a:cs typeface="+mn-cs"/>
              </a:rPr>
              <a:t>Sovice</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oke</a:t>
            </a:r>
            <a:r>
              <a:rPr lang="sl-SI" sz="1200" kern="1200" dirty="0">
                <a:solidFill>
                  <a:schemeClr val="tx1"/>
                </a:solidFill>
                <a:effectLst/>
                <a:latin typeface="+mn-lt"/>
                <a:ea typeface="+mn-ea"/>
                <a:cs typeface="+mn-cs"/>
              </a:rPr>
              <a:t> (kdaj je počasna, kdaj hitra, kdaj jo strah, kdaj je pogumna, … </a:t>
            </a:r>
            <a:r>
              <a:rPr lang="sl-SI" sz="1200" kern="1200" dirty="0" err="1">
                <a:solidFill>
                  <a:schemeClr val="tx1"/>
                </a:solidFill>
                <a:effectLst/>
                <a:latin typeface="+mn-lt"/>
                <a:ea typeface="+mn-ea"/>
                <a:cs typeface="+mn-cs"/>
              </a:rPr>
              <a:t>oz</a:t>
            </a:r>
            <a:r>
              <a:rPr lang="sl-SI" sz="1200" kern="1200" dirty="0">
                <a:solidFill>
                  <a:schemeClr val="tx1"/>
                </a:solidFill>
                <a:effectLst/>
                <a:latin typeface="+mn-lt"/>
                <a:ea typeface="+mn-ea"/>
                <a:cs typeface="+mn-cs"/>
              </a:rPr>
              <a:t> kdaj smo počasni, kdaj hitri, kdaj nas je strah, kdaj smo pogumni, …) </a:t>
            </a:r>
          </a:p>
          <a:p>
            <a:r>
              <a:rPr lang="sl-SI" sz="1200" kern="1200" dirty="0">
                <a:solidFill>
                  <a:schemeClr val="tx1"/>
                </a:solidFill>
                <a:effectLst/>
                <a:latin typeface="+mn-lt"/>
                <a:ea typeface="+mn-ea"/>
                <a:cs typeface="+mn-cs"/>
              </a:rPr>
              <a:t>Zaznali smo, da  je skupinska likovna dejavnost pozitivno delovala na skupino in sledila ciljem dobrega počutja v skupini, medsebojnega spoštovanja ter razvoju veselja do umetniških dejavnosti. Po delavnici smo izražali počutje z usmerjanjem palca. Dejavnost smo nadgradili s sprehodom čopičev po velikem platnu,.</a:t>
            </a:r>
            <a:r>
              <a:rPr lang="sl-SI" sz="1200" kern="1200" baseline="0" dirty="0">
                <a:solidFill>
                  <a:schemeClr val="tx1"/>
                </a:solidFill>
                <a:effectLst/>
                <a:latin typeface="+mn-lt"/>
                <a:ea typeface="+mn-ea"/>
                <a:cs typeface="+mn-cs"/>
              </a:rPr>
              <a:t> V refleksiji so podali naslednje izjave...</a:t>
            </a:r>
            <a:endParaRPr lang="sl-SI" sz="1200" kern="1200" dirty="0">
              <a:solidFill>
                <a:schemeClr val="tx1"/>
              </a:solidFill>
              <a:effectLst/>
              <a:latin typeface="+mn-lt"/>
              <a:ea typeface="+mn-ea"/>
              <a:cs typeface="+mn-cs"/>
            </a:endParaRPr>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6</a:t>
            </a:fld>
            <a:endParaRPr lang="sl-SI"/>
          </a:p>
        </p:txBody>
      </p:sp>
    </p:spTree>
    <p:extLst>
      <p:ext uri="{BB962C8B-B14F-4D97-AF65-F5344CB8AC3E}">
        <p14:creationId xmlns:p14="http://schemas.microsoft.com/office/powerpoint/2010/main" xmlns="" val="379669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pPr>
            <a:r>
              <a:rPr lang="sl-SI" dirty="0"/>
              <a:t>V drugem</a:t>
            </a:r>
            <a:r>
              <a:rPr lang="sl-SI" baseline="0" dirty="0"/>
              <a:t> koraku smo po diskusiji z umetnico Katjo zbirali informacije in otroke spodbujali, k samostojnemu razmišljanju in predvidevanju, kam bi šla </a:t>
            </a:r>
            <a:r>
              <a:rPr lang="sl-SI" baseline="0" dirty="0" err="1"/>
              <a:t>sovica</a:t>
            </a:r>
            <a:r>
              <a:rPr lang="sl-SI" baseline="0" dirty="0"/>
              <a:t> </a:t>
            </a:r>
            <a:r>
              <a:rPr lang="sl-SI" baseline="0" dirty="0" err="1"/>
              <a:t>Oka</a:t>
            </a:r>
            <a:r>
              <a:rPr lang="sl-SI" baseline="0" dirty="0"/>
              <a:t> na sprehod? kje živi, kakšna so njena čustva ipd.. Na predloge otrok smo se sprehodili skozi mestne ulice in park ter opazovali ali mogoče kje opazimo kakšno gnezdo, sovo... Vsi so navdušeno verjeli, da je </a:t>
            </a:r>
            <a:r>
              <a:rPr lang="sl-SI" baseline="0" dirty="0" err="1"/>
              <a:t>sovica</a:t>
            </a:r>
            <a:r>
              <a:rPr lang="sl-SI" baseline="0" dirty="0"/>
              <a:t> </a:t>
            </a:r>
            <a:r>
              <a:rPr lang="sl-SI" baseline="0" dirty="0" err="1"/>
              <a:t>Oka</a:t>
            </a:r>
            <a:r>
              <a:rPr lang="sl-SI" baseline="0" dirty="0"/>
              <a:t> šla na sprehod v park. Nadaljevali smo s pogovorom, kaj vse bi lahko tukaj našla, izgubila, s čim bi se igrala, s čim bi spletala gnezdo in kakšno hrano bi poiskala. Ponudili smo jim košaro v katero so prinašali različne storže, vejice, kamenčke, žir, orehove lupine, želode in njihove kapice, palčke, suhe veje ipd. Po vztrajnem nabiranju naravnega materiala smo prišli do igrala v parku in takoj so povezali, da se je </a:t>
            </a:r>
            <a:r>
              <a:rPr lang="sl-SI" baseline="0" dirty="0" err="1"/>
              <a:t>sovica</a:t>
            </a:r>
            <a:r>
              <a:rPr lang="sl-SI" baseline="0" dirty="0"/>
              <a:t> </a:t>
            </a:r>
            <a:r>
              <a:rPr lang="sl-SI" baseline="0" dirty="0" err="1"/>
              <a:t>Oka</a:t>
            </a:r>
            <a:r>
              <a:rPr lang="sl-SI" baseline="0" dirty="0"/>
              <a:t> tam igrala s svojimi sestricami. </a:t>
            </a:r>
            <a:r>
              <a:rPr lang="sl-SI" sz="1200" dirty="0">
                <a:effectLst/>
                <a:latin typeface="Calibri" panose="020F0502020204030204" pitchFamily="34" charset="0"/>
                <a:ea typeface="Calibri" panose="020F0502020204030204" pitchFamily="34" charset="0"/>
                <a:cs typeface="Times New Roman" panose="02020603050405020304" pitchFamily="18" charset="0"/>
              </a:rPr>
              <a:t>Z nabranim naravnim materialom so otroci spletali različna gnezda in razvijali lastno domišljijo, predstavljivost in ustvarjalnost.</a:t>
            </a:r>
            <a:endParaRPr lang="sl-SI"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24</a:t>
            </a:fld>
            <a:endParaRPr lang="sl-SI"/>
          </a:p>
        </p:txBody>
      </p:sp>
    </p:spTree>
    <p:extLst>
      <p:ext uri="{BB962C8B-B14F-4D97-AF65-F5344CB8AC3E}">
        <p14:creationId xmlns:p14="http://schemas.microsoft.com/office/powerpoint/2010/main" xmlns="" val="2216986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pPr>
            <a:r>
              <a:rPr lang="sl-SI" dirty="0"/>
              <a:t>V drugem</a:t>
            </a:r>
            <a:r>
              <a:rPr lang="sl-SI" baseline="0" dirty="0"/>
              <a:t> koraku smo po diskusiji z umetnico Katjo zbirali informacije in otroke spodbujali, k samostojnemu razmišljanju in predvidevanju, kam bi šla </a:t>
            </a:r>
            <a:r>
              <a:rPr lang="sl-SI" baseline="0" dirty="0" err="1"/>
              <a:t>sovica</a:t>
            </a:r>
            <a:r>
              <a:rPr lang="sl-SI" baseline="0" dirty="0"/>
              <a:t> </a:t>
            </a:r>
            <a:r>
              <a:rPr lang="sl-SI" baseline="0" dirty="0" err="1"/>
              <a:t>Oka</a:t>
            </a:r>
            <a:r>
              <a:rPr lang="sl-SI" baseline="0" dirty="0"/>
              <a:t> na sprehod? kje živi, kakšna so njena čustva ipd.. Na predloge otrok smo se sprehodili skozi mestne ulice in park ter opazovali ali mogoče kje opazimo kakšno gnezdo, sovo... Vsi so navdušeno verjeli, da je </a:t>
            </a:r>
            <a:r>
              <a:rPr lang="sl-SI" baseline="0" dirty="0" err="1"/>
              <a:t>sovica</a:t>
            </a:r>
            <a:r>
              <a:rPr lang="sl-SI" baseline="0" dirty="0"/>
              <a:t> </a:t>
            </a:r>
            <a:r>
              <a:rPr lang="sl-SI" baseline="0" dirty="0" err="1"/>
              <a:t>Oka</a:t>
            </a:r>
            <a:r>
              <a:rPr lang="sl-SI" baseline="0" dirty="0"/>
              <a:t> šla na sprehod v park. Nadaljevali smo s pogovorom, kaj vse bi lahko tukaj našla, izgubila, s čim bi se igrala, s čim bi spletala gnezdo in kakšno hrano bi poiskala. Ponudili smo jim košaro v katero so prinašali različne storže, vejice, kamenčke, žir, orehove lupine, želode in njihove kapice, palčke, suhe veje ipd. Po vztrajnem nabiranju naravnega materiala smo prišli do igrala v parku in takoj so povezali, da se je </a:t>
            </a:r>
            <a:r>
              <a:rPr lang="sl-SI" baseline="0" dirty="0" err="1"/>
              <a:t>sovica</a:t>
            </a:r>
            <a:r>
              <a:rPr lang="sl-SI" baseline="0" dirty="0"/>
              <a:t> </a:t>
            </a:r>
            <a:r>
              <a:rPr lang="sl-SI" baseline="0" dirty="0" err="1"/>
              <a:t>Oka</a:t>
            </a:r>
            <a:r>
              <a:rPr lang="sl-SI" baseline="0" dirty="0"/>
              <a:t> tam igrala s svojimi sestricami. </a:t>
            </a:r>
            <a:r>
              <a:rPr lang="sl-SI" sz="1200" dirty="0">
                <a:effectLst/>
                <a:latin typeface="Calibri" panose="020F0502020204030204" pitchFamily="34" charset="0"/>
                <a:ea typeface="Calibri" panose="020F0502020204030204" pitchFamily="34" charset="0"/>
                <a:cs typeface="Times New Roman" panose="02020603050405020304" pitchFamily="18" charset="0"/>
              </a:rPr>
              <a:t>Z nabranim naravnim materialom so otroci spletali različna gnezda in razvijali lastno domišljijo, predstavljivost in ustvarjalnost.</a:t>
            </a:r>
            <a:endParaRPr lang="sl-SI"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25</a:t>
            </a:fld>
            <a:endParaRPr lang="sl-SI"/>
          </a:p>
        </p:txBody>
      </p:sp>
    </p:spTree>
    <p:extLst>
      <p:ext uri="{BB962C8B-B14F-4D97-AF65-F5344CB8AC3E}">
        <p14:creationId xmlns:p14="http://schemas.microsoft.com/office/powerpoint/2010/main" xmlns="" val="2216986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pPr>
            <a:r>
              <a:rPr lang="sl-SI" dirty="0"/>
              <a:t>V drugem</a:t>
            </a:r>
            <a:r>
              <a:rPr lang="sl-SI" baseline="0" dirty="0"/>
              <a:t> koraku smo po diskusiji z umetnico Katjo zbirali informacije in otroke spodbujali, k samostojnemu razmišljanju in predvidevanju, kam bi šla </a:t>
            </a:r>
            <a:r>
              <a:rPr lang="sl-SI" baseline="0" dirty="0" err="1"/>
              <a:t>sovica</a:t>
            </a:r>
            <a:r>
              <a:rPr lang="sl-SI" baseline="0" dirty="0"/>
              <a:t> </a:t>
            </a:r>
            <a:r>
              <a:rPr lang="sl-SI" baseline="0" dirty="0" err="1"/>
              <a:t>Oka</a:t>
            </a:r>
            <a:r>
              <a:rPr lang="sl-SI" baseline="0" dirty="0"/>
              <a:t> na sprehod? kje živi, kakšna so njena čustva ipd.. Na predloge otrok smo se sprehodili skozi mestne ulice in park ter opazovali ali mogoče kje opazimo kakšno gnezdo, sovo... Vsi so navdušeno verjeli, da je </a:t>
            </a:r>
            <a:r>
              <a:rPr lang="sl-SI" baseline="0" dirty="0" err="1"/>
              <a:t>sovica</a:t>
            </a:r>
            <a:r>
              <a:rPr lang="sl-SI" baseline="0" dirty="0"/>
              <a:t> </a:t>
            </a:r>
            <a:r>
              <a:rPr lang="sl-SI" baseline="0" dirty="0" err="1"/>
              <a:t>Oka</a:t>
            </a:r>
            <a:r>
              <a:rPr lang="sl-SI" baseline="0" dirty="0"/>
              <a:t> šla na sprehod v park. Nadaljevali smo s pogovorom, kaj vse bi lahko tukaj našla, izgubila, s čim bi se igrala, s čim bi spletala gnezdo in kakšno hrano bi poiskala. Ponudili smo jim košaro v katero so prinašali različne storže, vejice, kamenčke, žir, orehove lupine, želode in njihove kapice, palčke, suhe veje ipd. Po vztrajnem nabiranju naravnega materiala smo prišli do igrala v parku in takoj so povezali, da se je </a:t>
            </a:r>
            <a:r>
              <a:rPr lang="sl-SI" baseline="0" dirty="0" err="1"/>
              <a:t>sovica</a:t>
            </a:r>
            <a:r>
              <a:rPr lang="sl-SI" baseline="0" dirty="0"/>
              <a:t> </a:t>
            </a:r>
            <a:r>
              <a:rPr lang="sl-SI" baseline="0" dirty="0" err="1"/>
              <a:t>Oka</a:t>
            </a:r>
            <a:r>
              <a:rPr lang="sl-SI" baseline="0" dirty="0"/>
              <a:t> tam igrala s svojimi sestricami. </a:t>
            </a:r>
            <a:r>
              <a:rPr lang="sl-SI" sz="1200" dirty="0">
                <a:effectLst/>
                <a:latin typeface="Calibri" panose="020F0502020204030204" pitchFamily="34" charset="0"/>
                <a:ea typeface="Calibri" panose="020F0502020204030204" pitchFamily="34" charset="0"/>
                <a:cs typeface="Times New Roman" panose="02020603050405020304" pitchFamily="18" charset="0"/>
              </a:rPr>
              <a:t>Z nabranim naravnim materialom so otroci spletali različna gnezda in razvijali lastno domišljijo, predstavljivost in ustvarjalnost.</a:t>
            </a:r>
            <a:endParaRPr lang="sl-SI"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26</a:t>
            </a:fld>
            <a:endParaRPr lang="sl-SI"/>
          </a:p>
        </p:txBody>
      </p:sp>
    </p:spTree>
    <p:extLst>
      <p:ext uri="{BB962C8B-B14F-4D97-AF65-F5344CB8AC3E}">
        <p14:creationId xmlns:p14="http://schemas.microsoft.com/office/powerpoint/2010/main" xmlns="" val="2216986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V tem</a:t>
            </a:r>
            <a:r>
              <a:rPr lang="sl-SI" baseline="0" dirty="0"/>
              <a:t> koraku smo zaznavali medsebojno komunikacijo, kjer je bila povsod prisotna </a:t>
            </a:r>
            <a:r>
              <a:rPr lang="sl-SI" baseline="0" dirty="0" err="1"/>
              <a:t>sovica</a:t>
            </a:r>
            <a:r>
              <a:rPr lang="sl-SI" baseline="0" dirty="0"/>
              <a:t> </a:t>
            </a:r>
            <a:r>
              <a:rPr lang="sl-SI" baseline="0" dirty="0" err="1"/>
              <a:t>Oka</a:t>
            </a:r>
            <a:r>
              <a:rPr lang="sl-SI" baseline="0" dirty="0"/>
              <a:t>.</a:t>
            </a:r>
            <a:r>
              <a:rPr lang="sl-SI" dirty="0"/>
              <a:t> Sprejeli so jo kot osrednji lik, ki nas je povezoval, spodbujal k razmišljanju in raznovrstnemu</a:t>
            </a:r>
            <a:r>
              <a:rPr lang="sl-SI" baseline="0" dirty="0"/>
              <a:t> izražanju. Njena prisotnost je bila povsod v </a:t>
            </a:r>
            <a:r>
              <a:rPr lang="sl-SI" baseline="0" dirty="0" err="1"/>
              <a:t>v</a:t>
            </a:r>
            <a:r>
              <a:rPr lang="sl-SI" baseline="0" dirty="0"/>
              <a:t> vrtcu in doma. V vsaki dejavnosti je bila prisotna </a:t>
            </a:r>
            <a:r>
              <a:rPr lang="sl-SI" baseline="0" dirty="0" err="1"/>
              <a:t>sovica</a:t>
            </a:r>
            <a:r>
              <a:rPr lang="sl-SI" baseline="0" dirty="0"/>
              <a:t>. Odziv umetnice je bil v proces vključiti tudi spoznavanje kulturnih ustanov. Obiskali smo galerijo v Murski soboti in se seznanili s kulturnimi in razstavnimi prostori in spoznavali likovna dela skozi raznolike pristope in tako sledili cilju doživljanju in spoznavanju umetniških del. Kot prvo smo izvedli tek-kot možnost  spoznavanja in opazovanja likovnih del in dejavnost, kjer smo sprostili otroke napetosti in strahu pred galerijo; Nato smo bili deležni počasnega vodenega ogleda </a:t>
            </a:r>
            <a:r>
              <a:rPr lang="sl-SI" baseline="0" dirty="0" err="1"/>
              <a:t>rastave</a:t>
            </a:r>
            <a:r>
              <a:rPr lang="sl-SI" baseline="0" dirty="0"/>
              <a:t> Ludviga Vrečiča skozi maske ogleda. Kustosinja je potem spodbujala asociativni govor s pomočjo naravnega materiala iz košare. Prav tako se je navezala na vsebino pravljice, saj so ji otroci že ob prihodu povedali, da je z nami tudi </a:t>
            </a:r>
            <a:r>
              <a:rPr lang="sl-SI" baseline="0" dirty="0" err="1"/>
              <a:t>sovica</a:t>
            </a:r>
            <a:r>
              <a:rPr lang="sl-SI" baseline="0" dirty="0"/>
              <a:t> </a:t>
            </a:r>
            <a:r>
              <a:rPr lang="sl-SI" baseline="0" dirty="0" err="1"/>
              <a:t>Oka</a:t>
            </a:r>
            <a:r>
              <a:rPr lang="sl-SI" baseline="0" dirty="0"/>
              <a:t>. Vneto so ji pripovedovali domišljijska doživetja ob nabiranju tega naravnega materiala, vsak je predstavil, kaj je prispeval v košaro in ob tem dodal še svoj del zgodbe. </a:t>
            </a:r>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27</a:t>
            </a:fld>
            <a:endParaRPr lang="sl-SI"/>
          </a:p>
        </p:txBody>
      </p:sp>
    </p:spTree>
    <p:extLst>
      <p:ext uri="{BB962C8B-B14F-4D97-AF65-F5344CB8AC3E}">
        <p14:creationId xmlns:p14="http://schemas.microsoft.com/office/powerpoint/2010/main" xmlns="" val="377047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pPr>
            <a:r>
              <a:rPr lang="sl-SI" dirty="0"/>
              <a:t>V drugem</a:t>
            </a:r>
            <a:r>
              <a:rPr lang="sl-SI" baseline="0" dirty="0"/>
              <a:t> koraku smo po diskusiji z umetnico Katjo zbirali informacije in otroke spodbujali, k samostojnemu razmišljanju in predvidevanju, kam bi šla </a:t>
            </a:r>
            <a:r>
              <a:rPr lang="sl-SI" baseline="0" dirty="0" err="1"/>
              <a:t>sovica</a:t>
            </a:r>
            <a:r>
              <a:rPr lang="sl-SI" baseline="0" dirty="0"/>
              <a:t> </a:t>
            </a:r>
            <a:r>
              <a:rPr lang="sl-SI" baseline="0" dirty="0" err="1"/>
              <a:t>Oka</a:t>
            </a:r>
            <a:r>
              <a:rPr lang="sl-SI" baseline="0" dirty="0"/>
              <a:t> na sprehod? kje živi, kakšna so njena čustva ipd.. Na predloge otrok smo se sprehodili skozi mestne ulice in park ter opazovali ali mogoče kje opazimo kakšno gnezdo, sovo... Vsi so navdušeno verjeli, da je </a:t>
            </a:r>
            <a:r>
              <a:rPr lang="sl-SI" baseline="0" dirty="0" err="1"/>
              <a:t>sovica</a:t>
            </a:r>
            <a:r>
              <a:rPr lang="sl-SI" baseline="0" dirty="0"/>
              <a:t> </a:t>
            </a:r>
            <a:r>
              <a:rPr lang="sl-SI" baseline="0" dirty="0" err="1"/>
              <a:t>Oka</a:t>
            </a:r>
            <a:r>
              <a:rPr lang="sl-SI" baseline="0" dirty="0"/>
              <a:t> šla na sprehod v park. Nadaljevali smo s pogovorom, kaj vse bi lahko tukaj našla, izgubila, s čim bi se igrala, s čim bi spletala gnezdo in kakšno hrano bi poiskala. Ponudili smo jim košaro v katero so prinašali različne storže, vejice, kamenčke, žir, orehove lupine, želode in njihove kapice, palčke, suhe veje ipd. Po vztrajnem nabiranju naravnega materiala smo prišli do igrala v parku in takoj so povezali, da se je </a:t>
            </a:r>
            <a:r>
              <a:rPr lang="sl-SI" baseline="0" dirty="0" err="1"/>
              <a:t>sovica</a:t>
            </a:r>
            <a:r>
              <a:rPr lang="sl-SI" baseline="0" dirty="0"/>
              <a:t> </a:t>
            </a:r>
            <a:r>
              <a:rPr lang="sl-SI" baseline="0" dirty="0" err="1"/>
              <a:t>Oka</a:t>
            </a:r>
            <a:r>
              <a:rPr lang="sl-SI" baseline="0" dirty="0"/>
              <a:t> tam igrala s svojimi sestricami. </a:t>
            </a:r>
            <a:r>
              <a:rPr lang="sl-SI" sz="1200" dirty="0">
                <a:effectLst/>
                <a:latin typeface="Calibri" panose="020F0502020204030204" pitchFamily="34" charset="0"/>
                <a:ea typeface="Calibri" panose="020F0502020204030204" pitchFamily="34" charset="0"/>
                <a:cs typeface="Times New Roman" panose="02020603050405020304" pitchFamily="18" charset="0"/>
              </a:rPr>
              <a:t>Z nabranim naravnim materialom so otroci spletali različna gnezda in razvijali lastno domišljijo, predstavljivost in ustvarjalnost.</a:t>
            </a:r>
            <a:endParaRPr lang="sl-SI"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28</a:t>
            </a:fld>
            <a:endParaRPr lang="sl-SI"/>
          </a:p>
        </p:txBody>
      </p:sp>
    </p:spTree>
    <p:extLst>
      <p:ext uri="{BB962C8B-B14F-4D97-AF65-F5344CB8AC3E}">
        <p14:creationId xmlns:p14="http://schemas.microsoft.com/office/powerpoint/2010/main" xmlns="" val="2216986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lnSpc>
                <a:spcPct val="150000"/>
              </a:lnSpc>
              <a:spcAft>
                <a:spcPts val="800"/>
              </a:spcAft>
            </a:pPr>
            <a:r>
              <a:rPr lang="sl-SI" dirty="0"/>
              <a:t>Preizkusili smo se tudi kot »umetniki« v ateljeju ob poustvarjanju in opazovanju reakcije barv na temni podlagi. Poustvarjali smo ob klasični instrumentalni glasbi. Otroci so se predali inspiraciji vtisov celotnega dne. Navdušila jih je nova likovna tehnika v smislu gibljive slike. Obisk galerije smo zaključili z izražanjem lastnega počutja s pomočjo </a:t>
            </a:r>
            <a:r>
              <a:rPr lang="sl-SI" dirty="0" err="1"/>
              <a:t>fuzbalerskih</a:t>
            </a:r>
            <a:r>
              <a:rPr lang="sl-SI" dirty="0"/>
              <a:t> kartončkov. </a:t>
            </a:r>
            <a:r>
              <a:rPr lang="sl-SI" sz="1200" dirty="0">
                <a:effectLst/>
                <a:latin typeface="Calibri" panose="020F0502020204030204" pitchFamily="34" charset="0"/>
                <a:ea typeface="Calibri" panose="020F0502020204030204" pitchFamily="34" charset="0"/>
                <a:cs typeface="Times New Roman" panose="02020603050405020304" pitchFamily="18" charset="0"/>
              </a:rPr>
              <a:t>Iz fotografije je razvidno, da otroci ne izražajo več samo želenega počutja, ampak tudi dejansko. Tudi </a:t>
            </a:r>
            <a:r>
              <a:rPr lang="sl-SI" sz="1200" dirty="0" err="1">
                <a:effectLst/>
                <a:latin typeface="Calibri" panose="020F0502020204030204" pitchFamily="34" charset="0"/>
                <a:ea typeface="Calibri" panose="020F0502020204030204" pitchFamily="34" charset="0"/>
                <a:cs typeface="Times New Roman" panose="02020603050405020304" pitchFamily="18" charset="0"/>
              </a:rPr>
              <a:t>sovico</a:t>
            </a:r>
            <a:r>
              <a:rPr lang="sl-SI" sz="1200" dirty="0">
                <a:effectLst/>
                <a:latin typeface="Calibri" panose="020F0502020204030204" pitchFamily="34" charset="0"/>
                <a:ea typeface="Calibri" panose="020F0502020204030204" pitchFamily="34" charset="0"/>
                <a:cs typeface="Times New Roman" panose="02020603050405020304" pitchFamily="18" charset="0"/>
              </a:rPr>
              <a:t> oko</a:t>
            </a:r>
            <a:r>
              <a:rPr lang="sl-SI" sz="1200" baseline="0" dirty="0">
                <a:effectLst/>
                <a:latin typeface="Calibri" panose="020F0502020204030204" pitchFamily="34" charset="0"/>
                <a:ea typeface="Calibri" panose="020F0502020204030204" pitchFamily="34" charset="0"/>
                <a:cs typeface="Times New Roman" panose="02020603050405020304" pitchFamily="18" charset="0"/>
              </a:rPr>
              <a:t> je bilo strah, pa vendar je šla naprej, povedala kaj misli in šla tja kamor se ji je zahotelo.</a:t>
            </a:r>
            <a:r>
              <a:rPr lang="sl-SI" sz="1200" dirty="0">
                <a:effectLst/>
                <a:latin typeface="Calibri" panose="020F0502020204030204" pitchFamily="34" charset="0"/>
                <a:ea typeface="Calibri" panose="020F0502020204030204" pitchFamily="34" charset="0"/>
                <a:cs typeface="Times New Roman" panose="02020603050405020304" pitchFamily="18" charset="0"/>
              </a:rPr>
              <a:t> Postopoma je naraščala njihova samozavest, da je sprejemljivo, pomembno in potrebno izraziti tisto kar čutiš,</a:t>
            </a:r>
            <a:r>
              <a:rPr lang="sl-SI" sz="1200" baseline="0" dirty="0">
                <a:effectLst/>
                <a:latin typeface="Calibri" panose="020F0502020204030204" pitchFamily="34" charset="0"/>
                <a:ea typeface="Calibri" panose="020F0502020204030204" pitchFamily="34" charset="0"/>
                <a:cs typeface="Times New Roman" panose="02020603050405020304" pitchFamily="18" charset="0"/>
              </a:rPr>
              <a:t> tako kot je pogumno novim dogodivščinam naproti stopala </a:t>
            </a:r>
            <a:r>
              <a:rPr lang="sl-SI" sz="1200" baseline="0" dirty="0" err="1">
                <a:effectLst/>
                <a:latin typeface="Calibri" panose="020F0502020204030204" pitchFamily="34" charset="0"/>
                <a:ea typeface="Calibri" panose="020F0502020204030204" pitchFamily="34" charset="0"/>
                <a:cs typeface="Times New Roman" panose="02020603050405020304" pitchFamily="18" charset="0"/>
              </a:rPr>
              <a:t>sovica</a:t>
            </a:r>
            <a:r>
              <a:rPr lang="sl-SI" sz="1200" baseline="0" dirty="0">
                <a:effectLst/>
                <a:latin typeface="Calibri" panose="020F0502020204030204" pitchFamily="34" charset="0"/>
                <a:ea typeface="Calibri" panose="020F0502020204030204" pitchFamily="34" charset="0"/>
                <a:cs typeface="Times New Roman" panose="02020603050405020304" pitchFamily="18" charset="0"/>
              </a:rPr>
              <a:t>.</a:t>
            </a: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29</a:t>
            </a:fld>
            <a:endParaRPr lang="sl-SI"/>
          </a:p>
        </p:txBody>
      </p:sp>
    </p:spTree>
    <p:extLst>
      <p:ext uri="{BB962C8B-B14F-4D97-AF65-F5344CB8AC3E}">
        <p14:creationId xmlns:p14="http://schemas.microsoft.com/office/powerpoint/2010/main" xmlns="" val="1668669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V koraku ustvarjalnosti smo razvijani umetniško predstavljivost in domišljijo z zamišljanjem in ustvarjanjem po vrnitvi iz galerije. Otroci so podoživljali obisk v galeriji in se likovno izražali...</a:t>
            </a: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30</a:t>
            </a:fld>
            <a:endParaRPr lang="sl-SI"/>
          </a:p>
        </p:txBody>
      </p:sp>
    </p:spTree>
    <p:extLst>
      <p:ext uri="{BB962C8B-B14F-4D97-AF65-F5344CB8AC3E}">
        <p14:creationId xmlns:p14="http://schemas.microsoft.com/office/powerpoint/2010/main" xmlns="" val="4192473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V koraku ustvarjalnosti smo razvijani umetniško predstavljivost in domišljijo z zamišljanjem in ustvarjanjem po vrnitvi iz galerije. Otroci so podoživljali obisk v galeriji in se likovno izražali...</a:t>
            </a: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31</a:t>
            </a:fld>
            <a:endParaRPr lang="sl-SI"/>
          </a:p>
        </p:txBody>
      </p:sp>
    </p:spTree>
    <p:extLst>
      <p:ext uri="{BB962C8B-B14F-4D97-AF65-F5344CB8AC3E}">
        <p14:creationId xmlns:p14="http://schemas.microsoft.com/office/powerpoint/2010/main" xmlns="" val="4192473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V koraku ustvarjalnosti smo razvijani umetniško predstavljivost in domišljijo z zamišljanjem in ustvarjanjem po vrnitvi iz galerije. Otroci so podoživljali obisk v galeriji in se likovno izražali...</a:t>
            </a: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32</a:t>
            </a:fld>
            <a:endParaRPr lang="sl-SI"/>
          </a:p>
        </p:txBody>
      </p:sp>
    </p:spTree>
    <p:extLst>
      <p:ext uri="{BB962C8B-B14F-4D97-AF65-F5344CB8AC3E}">
        <p14:creationId xmlns:p14="http://schemas.microsoft.com/office/powerpoint/2010/main" xmlns="" val="4192473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Na slavnostni dogodek smo povabili širšo javnost in bili deležni posebne pozornosti, ki nam jo je namenila umetnica. Pod njenim vodstvom smo prikazali nekaj pristopov našega skupnega ustvarjanja, kamor smo vključili tudi starše. Otroci so potem svoje starše in znance popeljali po razstavi in v pripravljene delavnice. Sledili</a:t>
            </a:r>
            <a:r>
              <a:rPr lang="sl-SI" baseline="0" dirty="0"/>
              <a:t> smo cilju doživljanje umetnosti, kot del družbenega in kulturnega življenja.</a:t>
            </a: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33</a:t>
            </a:fld>
            <a:endParaRPr lang="sl-SI"/>
          </a:p>
        </p:txBody>
      </p:sp>
    </p:spTree>
    <p:extLst>
      <p:ext uri="{BB962C8B-B14F-4D97-AF65-F5344CB8AC3E}">
        <p14:creationId xmlns:p14="http://schemas.microsoft.com/office/powerpoint/2010/main" xmlns="" val="3334386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Z usmerjanjem palca gor ali dol  smo ocenili ali nam je bilo delo z umetnico všeč in </a:t>
            </a:r>
            <a:r>
              <a:rPr lang="sl-SI" dirty="0" err="1"/>
              <a:t>vajenica</a:t>
            </a:r>
            <a:r>
              <a:rPr lang="sl-SI" dirty="0"/>
              <a:t> risanja po velikem papirju</a:t>
            </a:r>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7</a:t>
            </a:fld>
            <a:endParaRPr lang="sl-SI"/>
          </a:p>
        </p:txBody>
      </p:sp>
    </p:spTree>
    <p:extLst>
      <p:ext uri="{BB962C8B-B14F-4D97-AF65-F5344CB8AC3E}">
        <p14:creationId xmlns:p14="http://schemas.microsoft.com/office/powerpoint/2010/main" xmlns="" val="1580949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Na slavnostni dogodek smo povabili širšo javnost in bili deležni posebne pozornosti, ki nam jo je namenila umetnica. Pod njenim vodstvom smo prikazali nekaj pristopov našega skupnega ustvarjanja, kamor smo vključili tudi starše. Otroci so potem svoje starše in znance popeljali po razstavi in v pripravljene delavnice. Sledili</a:t>
            </a:r>
            <a:r>
              <a:rPr lang="sl-SI" baseline="0" dirty="0"/>
              <a:t> smo cilju doživljanje umetnosti, kot del družbenega in kulturnega življenja.</a:t>
            </a: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34</a:t>
            </a:fld>
            <a:endParaRPr lang="sl-SI"/>
          </a:p>
        </p:txBody>
      </p:sp>
    </p:spTree>
    <p:extLst>
      <p:ext uri="{BB962C8B-B14F-4D97-AF65-F5344CB8AC3E}">
        <p14:creationId xmlns:p14="http://schemas.microsoft.com/office/powerpoint/2010/main" xmlns="" val="3334386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Na slavnostni dogodek smo povabili širšo javnost in bili deležni posebne pozornosti, ki nam jo je namenila umetnica. Pod njenim vodstvom smo prikazali nekaj pristopov našega skupnega ustvarjanja, kamor smo vključili tudi starše. Otroci so potem svoje starše in znance popeljali po razstavi in v pripravljene delavnice. Sledili</a:t>
            </a:r>
            <a:r>
              <a:rPr lang="sl-SI" baseline="0" dirty="0"/>
              <a:t> smo cilju doživljanje umetnosti, kot del družbenega in kulturnega življenja.</a:t>
            </a: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35</a:t>
            </a:fld>
            <a:endParaRPr lang="sl-SI"/>
          </a:p>
        </p:txBody>
      </p:sp>
    </p:spTree>
    <p:extLst>
      <p:ext uri="{BB962C8B-B14F-4D97-AF65-F5344CB8AC3E}">
        <p14:creationId xmlns:p14="http://schemas.microsoft.com/office/powerpoint/2010/main" xmlns="" val="3334386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Skozi pravljico </a:t>
            </a:r>
            <a:r>
              <a:rPr lang="sl-SI" dirty="0" err="1"/>
              <a:t>Sovice</a:t>
            </a:r>
            <a:r>
              <a:rPr lang="sl-SI" dirty="0"/>
              <a:t> </a:t>
            </a:r>
            <a:r>
              <a:rPr lang="sl-SI" dirty="0" err="1"/>
              <a:t>Oke</a:t>
            </a:r>
            <a:r>
              <a:rPr lang="sl-SI" dirty="0"/>
              <a:t> smo spoznavali, da je imeti drugačno mnenje, pogled na nek predmet ali se počutiti drugače, sprejemljivo in življenjsko. To so otroci spoznali v glavnem liku pravljice.  S svojo drugačnostjo nas je skozi celoten proces spremljala </a:t>
            </a:r>
            <a:r>
              <a:rPr lang="sl-SI" dirty="0" err="1"/>
              <a:t>sovica</a:t>
            </a:r>
            <a:r>
              <a:rPr lang="sl-SI" dirty="0"/>
              <a:t> </a:t>
            </a:r>
            <a:r>
              <a:rPr lang="sl-SI" dirty="0" err="1"/>
              <a:t>Oka</a:t>
            </a:r>
            <a:r>
              <a:rPr lang="sl-SI" dirty="0"/>
              <a:t>, ki nas je vodila skozi zelo raznolike likovne pristope opazovanja in ustvarjanja.  Umetnica Katja se je odzivala na naša dela in problematiko in tako otrokom pomagala  stopiti izven družbeno sprejemljivih okvirjev. Opustili smo klasičen način refleksije in se preusmerili na likovno izražanje ob različnih priložnostih na različne površine in z raznolikimi materiali.</a:t>
            </a:r>
          </a:p>
          <a:p>
            <a:r>
              <a:rPr lang="sl-SI" dirty="0"/>
              <a:t>Z ogledom galerije v Murski Soboti in obiskom galerije Ante Trstenjaka v Ljutomeru smo podrobneje spoznali kulturne ustanove, njihov namen v družbi in otrokom privzgajali vrednost le-teh. Sledili smo tudi likovnim ciljem s seznanitvijo ateljeja tako v pomenskem izrazoslovju kot prostoru za ustvarjanje.</a:t>
            </a:r>
          </a:p>
          <a:p>
            <a:r>
              <a:rPr lang="sl-SI" dirty="0"/>
              <a:t> Pridobili smo zelo pomembna spoznanja slojevitega slikanja, pripadnost skupini, medsebojnega spoštovanja ter doživljanje umetnosti kot del družbenega in kulturnega življenja. </a:t>
            </a:r>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36</a:t>
            </a:fld>
            <a:endParaRPr lang="sl-SI"/>
          </a:p>
        </p:txBody>
      </p:sp>
    </p:spTree>
    <p:extLst>
      <p:ext uri="{BB962C8B-B14F-4D97-AF65-F5344CB8AC3E}">
        <p14:creationId xmlns:p14="http://schemas.microsoft.com/office/powerpoint/2010/main" xmlns="" val="33212385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Skozi pravljico </a:t>
            </a:r>
            <a:r>
              <a:rPr lang="sl-SI" dirty="0" err="1"/>
              <a:t>Sovice</a:t>
            </a:r>
            <a:r>
              <a:rPr lang="sl-SI" dirty="0"/>
              <a:t> </a:t>
            </a:r>
            <a:r>
              <a:rPr lang="sl-SI" dirty="0" err="1"/>
              <a:t>Oke</a:t>
            </a:r>
            <a:r>
              <a:rPr lang="sl-SI" dirty="0"/>
              <a:t> smo spoznavali, da je imeti drugačno mnenje, pogled na nek predmet ali se počutiti drugače, sprejemljivo in življenjsko. To so otroci spoznali v glavnem liku pravljice.  S svojo drugačnostjo nas je skozi celoten proces spremljala </a:t>
            </a:r>
            <a:r>
              <a:rPr lang="sl-SI" dirty="0" err="1"/>
              <a:t>sovica</a:t>
            </a:r>
            <a:r>
              <a:rPr lang="sl-SI" dirty="0"/>
              <a:t> </a:t>
            </a:r>
            <a:r>
              <a:rPr lang="sl-SI" dirty="0" err="1"/>
              <a:t>Oka</a:t>
            </a:r>
            <a:r>
              <a:rPr lang="sl-SI" dirty="0"/>
              <a:t>, ki nas je vodila skozi zelo raznolike likovne pristope opazovanja in ustvarjanja.  Umetnica Katja se je odzivala na naša dela in problematiko in tako otrokom pomagala  stopiti izven družbeno sprejemljivih okvirjev. Opustili smo klasičen način refleksije in se preusmerili na likovno izražanje ob različnih priložnostih na različne površine in z raznolikimi materiali.</a:t>
            </a:r>
          </a:p>
          <a:p>
            <a:r>
              <a:rPr lang="sl-SI" dirty="0"/>
              <a:t>Z ogledom galerije v Murski Soboti in obiskom galerije Ante Trstenjaka v Ljutomeru smo podrobneje spoznali kulturne ustanove, njihov namen v družbi in otrokom privzgajali vrednost le-teh. Sledili smo tudi likovnim ciljem s seznanitvijo ateljeja tako v pomenskem izrazoslovju kot prostoru za ustvarjanje.</a:t>
            </a:r>
          </a:p>
          <a:p>
            <a:r>
              <a:rPr lang="sl-SI" dirty="0"/>
              <a:t> Pridobili smo zelo pomembna spoznanja slojevitega slikanja, pripadnost skupini, medsebojnega spoštovanja ter doživljanje umetnosti kot del družbenega in kulturnega življenja. </a:t>
            </a:r>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37</a:t>
            </a:fld>
            <a:endParaRPr lang="sl-SI"/>
          </a:p>
        </p:txBody>
      </p:sp>
    </p:spTree>
    <p:extLst>
      <p:ext uri="{BB962C8B-B14F-4D97-AF65-F5344CB8AC3E}">
        <p14:creationId xmlns:p14="http://schemas.microsoft.com/office/powerpoint/2010/main" xmlns="" val="3321238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Pomen razstavnega prostora – galerije so otroci konkretno doživeli ob lastni razstavi v zadnji fazi našega skupnega ustvarjanja, katero je na slavnosten način organizirala in pripravila umetnica. Zelo ponosno so svoje izkušnje in doživetja interpretirali svojim staršem in prikazovali razne pristope opazovanja, kot so jih skozi proces spoznali sami. Realizirali smo zadane cilje, pri katerih so nam v veliko pomoč bile usmeritve umetnice, podpora staršev, vztrajnost in doslednost nas vzgojiteljic ter dovzetnost otrok.</a:t>
            </a:r>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38</a:t>
            </a:fld>
            <a:endParaRPr lang="sl-SI"/>
          </a:p>
        </p:txBody>
      </p:sp>
    </p:spTree>
    <p:extLst>
      <p:ext uri="{BB962C8B-B14F-4D97-AF65-F5344CB8AC3E}">
        <p14:creationId xmlns:p14="http://schemas.microsoft.com/office/powerpoint/2010/main" xmlns="" val="385584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Pomen razstavnega prostora – galerije so otroci konkretno doživeli ob lastni razstavi v zadnji fazi našega skupnega ustvarjanja, katero je na slavnosten način organizirala in pripravila umetnica. Zelo ponosno so svoje izkušnje in doživetja interpretirali svojim staršem in prikazovali razne pristope opazovanja, kot so jih skozi proces spoznali sami. Realizirali smo zadane cilje, pri katerih so nam v veliko pomoč bile usmeritve umetnice, podpora staršev, vztrajnost in doslednost nas vzgojiteljic ter dovzetnost otrok.</a:t>
            </a:r>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39</a:t>
            </a:fld>
            <a:endParaRPr lang="sl-SI"/>
          </a:p>
        </p:txBody>
      </p:sp>
    </p:spTree>
    <p:extLst>
      <p:ext uri="{BB962C8B-B14F-4D97-AF65-F5344CB8AC3E}">
        <p14:creationId xmlns:p14="http://schemas.microsoft.com/office/powerpoint/2010/main" xmlns="" val="385584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Pomen razstavnega prostora – galerije so otroci konkretno doživeli ob lastni razstavi v zadnji fazi našega skupnega ustvarjanja, katero je na slavnosten način organizirala in pripravila umetnica. Zelo ponosno so svoje izkušnje in doživetja interpretirali svojim staršem in prikazovali razne pristope opazovanja, kot so jih skozi proces spoznali sami. Realizirali smo zadane cilje, pri katerih so nam v veliko pomoč bile usmeritve umetnice, podpora staršev, vztrajnost in doslednost nas vzgojiteljic ter dovzetnost otrok.</a:t>
            </a:r>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40</a:t>
            </a:fld>
            <a:endParaRPr lang="sl-SI"/>
          </a:p>
        </p:txBody>
      </p:sp>
    </p:spTree>
    <p:extLst>
      <p:ext uri="{BB962C8B-B14F-4D97-AF65-F5344CB8AC3E}">
        <p14:creationId xmlns:p14="http://schemas.microsoft.com/office/powerpoint/2010/main" xmlns="" val="385584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kern="1200" dirty="0">
                <a:solidFill>
                  <a:schemeClr val="tx1"/>
                </a:solidFill>
                <a:effectLst/>
                <a:latin typeface="+mn-lt"/>
                <a:ea typeface="+mn-ea"/>
                <a:cs typeface="+mn-cs"/>
              </a:rPr>
              <a:t>Izvedli smo skupinsko vajo, kjer je umetnica otroke s</a:t>
            </a:r>
            <a:r>
              <a:rPr lang="sl-SI" sz="1200" kern="1200" baseline="0" dirty="0">
                <a:solidFill>
                  <a:schemeClr val="tx1"/>
                </a:solidFill>
                <a:effectLst/>
                <a:latin typeface="+mn-lt"/>
                <a:ea typeface="+mn-ea"/>
                <a:cs typeface="+mn-cs"/>
              </a:rPr>
              <a:t> pomočjo </a:t>
            </a:r>
            <a:r>
              <a:rPr lang="sl-SI" sz="1200" kern="1200" dirty="0">
                <a:solidFill>
                  <a:schemeClr val="tx1"/>
                </a:solidFill>
                <a:effectLst/>
                <a:latin typeface="+mn-lt"/>
                <a:ea typeface="+mn-ea"/>
                <a:cs typeface="+mn-cs"/>
              </a:rPr>
              <a:t>„pravljice“  in glavnega lika </a:t>
            </a:r>
            <a:r>
              <a:rPr lang="sl-SI" sz="1200" kern="1200" dirty="0" err="1">
                <a:solidFill>
                  <a:schemeClr val="tx1"/>
                </a:solidFill>
                <a:effectLst/>
                <a:latin typeface="+mn-lt"/>
                <a:ea typeface="+mn-ea"/>
                <a:cs typeface="+mn-cs"/>
              </a:rPr>
              <a:t>Sovice</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Oke</a:t>
            </a:r>
            <a:r>
              <a:rPr lang="sl-SI" sz="1200" kern="1200" dirty="0">
                <a:solidFill>
                  <a:schemeClr val="tx1"/>
                </a:solidFill>
                <a:effectLst/>
                <a:latin typeface="+mn-lt"/>
                <a:ea typeface="+mn-ea"/>
                <a:cs typeface="+mn-cs"/>
              </a:rPr>
              <a:t> vodila v kreativno-ustvarjalni proces  in spodbujala do risanja čustev z ogljem na veliko površino papirja. Ob pripovedovanju zgodbice </a:t>
            </a:r>
            <a:r>
              <a:rPr lang="sl-SI" sz="1200" kern="1200" dirty="0" err="1">
                <a:solidFill>
                  <a:schemeClr val="tx1"/>
                </a:solidFill>
                <a:effectLst/>
                <a:latin typeface="+mn-lt"/>
                <a:ea typeface="+mn-ea"/>
                <a:cs typeface="+mn-cs"/>
              </a:rPr>
              <a:t>Sovice</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Oke</a:t>
            </a:r>
            <a:r>
              <a:rPr lang="sl-SI" sz="1200" kern="1200" dirty="0">
                <a:solidFill>
                  <a:schemeClr val="tx1"/>
                </a:solidFill>
                <a:effectLst/>
                <a:latin typeface="+mn-lt"/>
                <a:ea typeface="+mn-ea"/>
                <a:cs typeface="+mn-cs"/>
              </a:rPr>
              <a:t>; vsak iz svoje strani, preko površine mimo ali drug ob drugem (kako se bomo srečali, kako se bomo dogovorili, ko potujemo drug mimo drugega, se bomo umaknili, križali, prečkali). Osnovni namen </a:t>
            </a:r>
            <a:r>
              <a:rPr lang="sl-SI" sz="1200" kern="1200" dirty="0" err="1">
                <a:solidFill>
                  <a:schemeClr val="tx1"/>
                </a:solidFill>
                <a:effectLst/>
                <a:latin typeface="+mn-lt"/>
                <a:ea typeface="+mn-ea"/>
                <a:cs typeface="+mn-cs"/>
              </a:rPr>
              <a:t>vajenice</a:t>
            </a:r>
            <a:r>
              <a:rPr lang="sl-SI" sz="1200" kern="1200" dirty="0">
                <a:solidFill>
                  <a:schemeClr val="tx1"/>
                </a:solidFill>
                <a:effectLst/>
                <a:latin typeface="+mn-lt"/>
                <a:ea typeface="+mn-ea"/>
                <a:cs typeface="+mn-cs"/>
              </a:rPr>
              <a:t> je spoznavanje dinamike skupine, otroci in skupina pa so se seznanjali sočasno s temo sprehod; ožje gledano se je prikradla v risanje zgodba </a:t>
            </a:r>
            <a:r>
              <a:rPr lang="sl-SI" sz="1200" kern="1200" dirty="0" err="1">
                <a:solidFill>
                  <a:schemeClr val="tx1"/>
                </a:solidFill>
                <a:effectLst/>
                <a:latin typeface="+mn-lt"/>
                <a:ea typeface="+mn-ea"/>
                <a:cs typeface="+mn-cs"/>
              </a:rPr>
              <a:t>Sovice</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oke</a:t>
            </a:r>
            <a:r>
              <a:rPr lang="sl-SI" sz="1200" kern="1200" dirty="0">
                <a:solidFill>
                  <a:schemeClr val="tx1"/>
                </a:solidFill>
                <a:effectLst/>
                <a:latin typeface="+mn-lt"/>
                <a:ea typeface="+mn-ea"/>
                <a:cs typeface="+mn-cs"/>
              </a:rPr>
              <a:t> (kdaj je počasna, kdaj hitra, kdaj jo strah, kdaj je pogumna, … </a:t>
            </a:r>
            <a:r>
              <a:rPr lang="sl-SI" sz="1200" kern="1200" dirty="0" err="1">
                <a:solidFill>
                  <a:schemeClr val="tx1"/>
                </a:solidFill>
                <a:effectLst/>
                <a:latin typeface="+mn-lt"/>
                <a:ea typeface="+mn-ea"/>
                <a:cs typeface="+mn-cs"/>
              </a:rPr>
              <a:t>oz</a:t>
            </a:r>
            <a:r>
              <a:rPr lang="sl-SI" sz="1200" kern="1200" dirty="0">
                <a:solidFill>
                  <a:schemeClr val="tx1"/>
                </a:solidFill>
                <a:effectLst/>
                <a:latin typeface="+mn-lt"/>
                <a:ea typeface="+mn-ea"/>
                <a:cs typeface="+mn-cs"/>
              </a:rPr>
              <a:t> kdaj smo počasni, kdaj hitri, kdaj nas je strah, kdaj smo pogumni, …) </a:t>
            </a:r>
          </a:p>
          <a:p>
            <a:r>
              <a:rPr lang="sl-SI" sz="1200" kern="1200" dirty="0">
                <a:solidFill>
                  <a:schemeClr val="tx1"/>
                </a:solidFill>
                <a:effectLst/>
                <a:latin typeface="+mn-lt"/>
                <a:ea typeface="+mn-ea"/>
                <a:cs typeface="+mn-cs"/>
              </a:rPr>
              <a:t>Zaznali smo, da  je skupinska likovna dejavnost pozitivno delovala na skupino in sledila ciljem dobrega počutja v skupini, medsebojnega spoštovanja ter razvoju veselja do umetniških dejavnosti. Po delavnici smo izražali počutje z usmerjanjem palca. Dejavnost smo nadgradili s sprehodom čopičev po velikem platnu,.</a:t>
            </a:r>
            <a:r>
              <a:rPr lang="sl-SI" sz="1200" kern="1200" baseline="0" dirty="0">
                <a:solidFill>
                  <a:schemeClr val="tx1"/>
                </a:solidFill>
                <a:effectLst/>
                <a:latin typeface="+mn-lt"/>
                <a:ea typeface="+mn-ea"/>
                <a:cs typeface="+mn-cs"/>
              </a:rPr>
              <a:t> V refleksiji so podali naslednje izjave...</a:t>
            </a:r>
            <a:endParaRPr lang="sl-SI" sz="1200" kern="1200" dirty="0">
              <a:solidFill>
                <a:schemeClr val="tx1"/>
              </a:solidFill>
              <a:effectLst/>
              <a:latin typeface="+mn-lt"/>
              <a:ea typeface="+mn-ea"/>
              <a:cs typeface="+mn-cs"/>
            </a:endParaRPr>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8</a:t>
            </a:fld>
            <a:endParaRPr lang="sl-SI"/>
          </a:p>
        </p:txBody>
      </p:sp>
    </p:spTree>
    <p:extLst>
      <p:ext uri="{BB962C8B-B14F-4D97-AF65-F5344CB8AC3E}">
        <p14:creationId xmlns:p14="http://schemas.microsoft.com/office/powerpoint/2010/main" xmlns="" val="379669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lnSpc>
                <a:spcPct val="150000"/>
              </a:lnSpc>
              <a:spcAft>
                <a:spcPts val="800"/>
              </a:spcAft>
            </a:pPr>
            <a:r>
              <a:rPr lang="sl-SI" sz="1200" kern="1200" dirty="0">
                <a:solidFill>
                  <a:schemeClr val="tx1"/>
                </a:solidFill>
                <a:effectLst/>
                <a:latin typeface="+mn-lt"/>
                <a:ea typeface="+mn-ea"/>
                <a:cs typeface="+mn-cs"/>
              </a:rPr>
              <a:t>Večina otrok je to besedno izrazila, v risbi, kjer je šlo za ekspresijo počutja ob dejavnosti, pa so bili odzivi drugačni. Z umetnico nam je bil izziv kako to preseči. Ideja je bila, da se otroci izražajo skozi druge jezike in ne verbalno, začeli smo se vživljati v „</a:t>
            </a:r>
            <a:r>
              <a:rPr lang="sl-SI" sz="1200" kern="1200" dirty="0" err="1">
                <a:solidFill>
                  <a:schemeClr val="tx1"/>
                </a:solidFill>
                <a:effectLst/>
                <a:latin typeface="+mn-lt"/>
                <a:ea typeface="+mn-ea"/>
                <a:cs typeface="+mn-cs"/>
              </a:rPr>
              <a:t>sovico</a:t>
            </a:r>
            <a:r>
              <a:rPr lang="sl-SI" sz="1200" kern="1200" dirty="0">
                <a:solidFill>
                  <a:schemeClr val="tx1"/>
                </a:solidFill>
                <a:effectLst/>
                <a:latin typeface="+mn-lt"/>
                <a:ea typeface="+mn-ea"/>
                <a:cs typeface="+mn-cs"/>
              </a:rPr>
              <a:t> Oko“ in preko različnih aktivnosti (risba, semafor, kazanje s prstom ….) izražati počutje, občutenje…. To je bilo samostojno delo z nama vzgojiteljicama.</a:t>
            </a:r>
            <a:endParaRPr lang="sl-SI"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9</a:t>
            </a:fld>
            <a:endParaRPr lang="sl-SI"/>
          </a:p>
        </p:txBody>
      </p:sp>
    </p:spTree>
    <p:extLst>
      <p:ext uri="{BB962C8B-B14F-4D97-AF65-F5344CB8AC3E}">
        <p14:creationId xmlns:p14="http://schemas.microsoft.com/office/powerpoint/2010/main" xmlns="" val="1286653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pPr>
            <a:r>
              <a:rPr lang="sl-SI" dirty="0"/>
              <a:t>V drugem</a:t>
            </a:r>
            <a:r>
              <a:rPr lang="sl-SI" baseline="0" dirty="0"/>
              <a:t> koraku smo po diskusiji z umetnico Katjo zbirali informacije in otroke spodbujali, k samostojnemu razmišljanju in predvidevanju, kam bi šla </a:t>
            </a:r>
            <a:r>
              <a:rPr lang="sl-SI" baseline="0" dirty="0" err="1"/>
              <a:t>sovica</a:t>
            </a:r>
            <a:r>
              <a:rPr lang="sl-SI" baseline="0" dirty="0"/>
              <a:t> </a:t>
            </a:r>
            <a:r>
              <a:rPr lang="sl-SI" baseline="0" dirty="0" err="1"/>
              <a:t>Oka</a:t>
            </a:r>
            <a:r>
              <a:rPr lang="sl-SI" baseline="0" dirty="0"/>
              <a:t> na sprehod? kje živi, kakšna so njena čustva ipd.. Na predloge otrok smo se sprehodili skozi mestne ulice in park ter opazovali ali mogoče kje opazimo kakšno gnezdo, sovo... Vsi so navdušeno verjeli, da je </a:t>
            </a:r>
            <a:r>
              <a:rPr lang="sl-SI" baseline="0" dirty="0" err="1"/>
              <a:t>sovica</a:t>
            </a:r>
            <a:r>
              <a:rPr lang="sl-SI" baseline="0" dirty="0"/>
              <a:t> </a:t>
            </a:r>
            <a:r>
              <a:rPr lang="sl-SI" baseline="0" dirty="0" err="1"/>
              <a:t>Oka</a:t>
            </a:r>
            <a:r>
              <a:rPr lang="sl-SI" baseline="0" dirty="0"/>
              <a:t> šla na sprehod v park. Nadaljevali smo s pogovorom, kaj vse bi lahko tukaj našla, izgubila, s čim bi se igrala, s čim bi spletala gnezdo in kakšno hrano bi poiskala. Ponudili smo jim košaro v katero so prinašali različne storže, vejice, kamenčke, žir, orehove lupine, želode in njihove kapice, palčke, suhe veje ipd. Po vztrajnem nabiranju naravnega materiala smo prišli do igrala v parku in takoj so povezali, da se je </a:t>
            </a:r>
            <a:r>
              <a:rPr lang="sl-SI" baseline="0" dirty="0" err="1"/>
              <a:t>sovica</a:t>
            </a:r>
            <a:r>
              <a:rPr lang="sl-SI" baseline="0" dirty="0"/>
              <a:t> </a:t>
            </a:r>
            <a:r>
              <a:rPr lang="sl-SI" baseline="0" dirty="0" err="1"/>
              <a:t>Oka</a:t>
            </a:r>
            <a:r>
              <a:rPr lang="sl-SI" baseline="0" dirty="0"/>
              <a:t> tam igrala s svojimi sestricami. </a:t>
            </a:r>
            <a:r>
              <a:rPr lang="sl-SI" sz="1200" dirty="0">
                <a:effectLst/>
                <a:latin typeface="Calibri" panose="020F0502020204030204" pitchFamily="34" charset="0"/>
                <a:ea typeface="Calibri" panose="020F0502020204030204" pitchFamily="34" charset="0"/>
                <a:cs typeface="Times New Roman" panose="02020603050405020304" pitchFamily="18" charset="0"/>
              </a:rPr>
              <a:t>Z nabranim naravnim materialom so otroci spletali različna gnezda in razvijali lastno domišljijo, predstavljivost in ustvarjalnost.</a:t>
            </a:r>
            <a:endParaRPr lang="sl-SI"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10</a:t>
            </a:fld>
            <a:endParaRPr lang="sl-SI"/>
          </a:p>
        </p:txBody>
      </p:sp>
    </p:spTree>
    <p:extLst>
      <p:ext uri="{BB962C8B-B14F-4D97-AF65-F5344CB8AC3E}">
        <p14:creationId xmlns:p14="http://schemas.microsoft.com/office/powerpoint/2010/main" xmlns="" val="2216986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Nadaljevali smo s spoznavanjem avtentičnega prostora za ustvarjanje, kjer se nam je pridružila umetnica, ki nas je poučila kaj je to »ATELJE« in »EKSPRESIVNOST«, ter nam predstavila nove likovne tehnike. Otroke je spodbujala k ustvarjanju na veliko platno brez strahu pred "biti popacan in uporabi materialov na drugačen način (uporaba pleskarskih valjčkov, velikih pleskarskih čopičev in metanje barve na platno, kar  jih je močno pritegnilo. Bili so radovedni, vzhičeni, vedoželjni in polni pričakovanj. Po dejavnosti so otroci v večini izrazili zadovoljstvo ob ustvarjanju ter, željo po nadaljevanju. Otroci so na podlage prosto risali z voščenkami, </a:t>
            </a:r>
            <a:r>
              <a:rPr lang="sl-SI" sz="1200" dirty="0">
                <a:effectLst/>
                <a:latin typeface="Calibri" panose="020F0502020204030204" pitchFamily="34" charset="0"/>
                <a:ea typeface="Calibri" panose="020F0502020204030204" pitchFamily="34" charset="0"/>
                <a:cs typeface="Times New Roman" panose="02020603050405020304" pitchFamily="18" charset="0"/>
              </a:rPr>
              <a:t>flomastri, čopiči in tempera barvami, skratka uživali so v neomejenem ustvarjanju, igri barv, materialov ipd.. Klima med otroki je bila zelo umirjena in predana delu. Nekateri  so med sabo komunicirali, drugi ustvarjali v miru in tišini.. Nekateri so ustvarjali lastne</a:t>
            </a:r>
            <a:r>
              <a:rPr lang="sl-SI" sz="1200" baseline="0" dirty="0">
                <a:effectLst/>
                <a:latin typeface="Calibri" panose="020F0502020204030204" pitchFamily="34" charset="0"/>
                <a:ea typeface="Calibri" panose="020F0502020204030204" pitchFamily="34" charset="0"/>
                <a:cs typeface="Times New Roman" panose="02020603050405020304" pitchFamily="18" charset="0"/>
              </a:rPr>
              <a:t> motive, nekateri igro s </a:t>
            </a:r>
            <a:r>
              <a:rPr lang="sl-SI" sz="1200" baseline="0" dirty="0" err="1">
                <a:effectLst/>
                <a:latin typeface="Calibri" panose="020F0502020204030204" pitchFamily="34" charset="0"/>
                <a:ea typeface="Calibri" panose="020F0502020204030204" pitchFamily="34" charset="0"/>
                <a:cs typeface="Times New Roman" panose="02020603050405020304" pitchFamily="18" charset="0"/>
              </a:rPr>
              <a:t>sovico</a:t>
            </a:r>
            <a:r>
              <a:rPr lang="sl-SI" sz="1200" baseline="0" dirty="0">
                <a:effectLst/>
                <a:latin typeface="Calibri" panose="020F0502020204030204" pitchFamily="34" charset="0"/>
                <a:ea typeface="Calibri" panose="020F0502020204030204" pitchFamily="34" charset="0"/>
                <a:cs typeface="Times New Roman" panose="02020603050405020304" pitchFamily="18" charset="0"/>
              </a:rPr>
              <a:t> oko.</a:t>
            </a:r>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11</a:t>
            </a:fld>
            <a:endParaRPr lang="sl-SI"/>
          </a:p>
        </p:txBody>
      </p:sp>
    </p:spTree>
    <p:extLst>
      <p:ext uri="{BB962C8B-B14F-4D97-AF65-F5344CB8AC3E}">
        <p14:creationId xmlns:p14="http://schemas.microsoft.com/office/powerpoint/2010/main" xmlns="" val="3693208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V vrtcu smo se potem pogovarjali o nastalih delih na veliko platno (kaj vse zajema upodobljen motiv – zgodbo, kako smo lahko mi del te zgodbe, material, barve, ...Nadaljevali</a:t>
            </a:r>
            <a:r>
              <a:rPr lang="sl-SI" baseline="0" dirty="0"/>
              <a:t> smo</a:t>
            </a:r>
            <a:r>
              <a:rPr lang="sl-SI" dirty="0"/>
              <a:t>  z delom na platna. Izrezovali so se iz fotografij, katere smo posneli pri igri na prostem pod drevesi, na drevesu v različnih</a:t>
            </a:r>
            <a:r>
              <a:rPr lang="sl-SI" baseline="0" dirty="0"/>
              <a:t> pozicijah.</a:t>
            </a:r>
            <a:r>
              <a:rPr lang="sl-SI" dirty="0"/>
              <a:t> Umetnica se je vedno odzvala</a:t>
            </a:r>
            <a:r>
              <a:rPr lang="sl-SI" baseline="0" dirty="0"/>
              <a:t> na njihove stvaritve, počutje, želje in interese in tako</a:t>
            </a:r>
            <a:r>
              <a:rPr lang="sl-SI" dirty="0"/>
              <a:t>j iz fotografij pripravila </a:t>
            </a:r>
            <a:r>
              <a:rPr lang="sl-SI" dirty="0" err="1"/>
              <a:t>print</a:t>
            </a:r>
            <a:r>
              <a:rPr lang="sl-SI" dirty="0"/>
              <a:t>, oni pa so izrezali svojo  silhueto in jo potem </a:t>
            </a:r>
            <a:r>
              <a:rPr lang="sl-SI" dirty="0" err="1"/>
              <a:t>odslikali</a:t>
            </a:r>
            <a:r>
              <a:rPr lang="sl-SI" dirty="0"/>
              <a:t> na veliko platno. Sledili so svojemu počutju in kompoziciji. Na obrisano silhueto so potem namestili še svojo masko,</a:t>
            </a:r>
            <a:r>
              <a:rPr lang="sl-SI" baseline="0" dirty="0"/>
              <a:t> ki so jo izdelali že prej (v 2. koraku). </a:t>
            </a:r>
            <a:r>
              <a:rPr lang="sl-SI" dirty="0"/>
              <a:t> Dodali smo še naravni material, nabran na sprehodih in tako razvijali lastno domišljijo, predstavljivost in ustvarjalnost ter spoznavali pomen </a:t>
            </a:r>
            <a:r>
              <a:rPr lang="sl-SI" dirty="0" err="1"/>
              <a:t>plastenja</a:t>
            </a:r>
            <a:r>
              <a:rPr lang="sl-SI" dirty="0"/>
              <a:t>. S pomočjo šablon vzetih iz osnovne zgodbe </a:t>
            </a:r>
            <a:r>
              <a:rPr lang="sl-SI" dirty="0" err="1"/>
              <a:t>Sovice</a:t>
            </a:r>
            <a:r>
              <a:rPr lang="sl-SI" dirty="0"/>
              <a:t> </a:t>
            </a:r>
            <a:r>
              <a:rPr lang="sl-SI" dirty="0" err="1"/>
              <a:t>Oke</a:t>
            </a:r>
            <a:r>
              <a:rPr lang="sl-SI" baseline="0" dirty="0"/>
              <a:t> so </a:t>
            </a:r>
            <a:r>
              <a:rPr lang="sl-SI" dirty="0" err="1"/>
              <a:t>dorisali</a:t>
            </a:r>
            <a:r>
              <a:rPr lang="sl-SI" dirty="0"/>
              <a:t> in </a:t>
            </a:r>
            <a:r>
              <a:rPr lang="sl-SI" dirty="0" err="1"/>
              <a:t>doslikali</a:t>
            </a:r>
            <a:r>
              <a:rPr lang="sl-SI" dirty="0"/>
              <a:t> še živali, ki jih srečuje </a:t>
            </a:r>
            <a:r>
              <a:rPr lang="sl-SI" dirty="0" err="1"/>
              <a:t>sovica</a:t>
            </a:r>
            <a:r>
              <a:rPr lang="sl-SI" dirty="0"/>
              <a:t> . (lisica, račka, ...) Posamezniki so razvijali lastno kreativnost in risali preprosto sami po domišljiji.</a:t>
            </a:r>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12</a:t>
            </a:fld>
            <a:endParaRPr lang="sl-SI"/>
          </a:p>
        </p:txBody>
      </p:sp>
    </p:spTree>
    <p:extLst>
      <p:ext uri="{BB962C8B-B14F-4D97-AF65-F5344CB8AC3E}">
        <p14:creationId xmlns:p14="http://schemas.microsoft.com/office/powerpoint/2010/main" xmlns="" val="130362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Nadaljevali smo s spoznavanjem avtentičnega prostora za ustvarjanje, kjer se nam je pridružila umetnica, ki nas je poučila kaj je to »ATELJE« in »EKSPRESIVNOST«, ter nam predstavila nove likovne tehnike. Otroke je spodbujala k ustvarjanju na veliko platno brez strahu pred "biti popacan in uporabi materialov na drugačen način (uporaba pleskarskih valjčkov, velikih pleskarskih čopičev in metanje barve na platno, kar  jih je močno pritegnilo. Bili so radovedni, vzhičeni, vedoželjni in polni pričakovanj. Po dejavnosti so otroci v večini izrazili zadovoljstvo ob ustvarjanju ter, željo po nadaljevanju. Otroci so na podlage prosto risali z voščenkami, </a:t>
            </a:r>
            <a:r>
              <a:rPr lang="sl-SI" sz="1200" dirty="0">
                <a:effectLst/>
                <a:latin typeface="Calibri" panose="020F0502020204030204" pitchFamily="34" charset="0"/>
                <a:ea typeface="Calibri" panose="020F0502020204030204" pitchFamily="34" charset="0"/>
                <a:cs typeface="Times New Roman" panose="02020603050405020304" pitchFamily="18" charset="0"/>
              </a:rPr>
              <a:t>flomastri, čopiči in tempera barvami, skratka uživali so v neomejenem ustvarjanju, igri barv, materialov ipd.. Klima med otroki je bila zelo umirjena in predana delu. Nekateri  so med sabo komunicirali, drugi ustvarjali v miru in tišini.. Nekateri so ustvarjali lastne</a:t>
            </a:r>
            <a:r>
              <a:rPr lang="sl-SI" sz="1200" baseline="0" dirty="0">
                <a:effectLst/>
                <a:latin typeface="Calibri" panose="020F0502020204030204" pitchFamily="34" charset="0"/>
                <a:ea typeface="Calibri" panose="020F0502020204030204" pitchFamily="34" charset="0"/>
                <a:cs typeface="Times New Roman" panose="02020603050405020304" pitchFamily="18" charset="0"/>
              </a:rPr>
              <a:t> motive, nekateri igro s </a:t>
            </a:r>
            <a:r>
              <a:rPr lang="sl-SI" sz="1200" baseline="0" dirty="0" err="1">
                <a:effectLst/>
                <a:latin typeface="Calibri" panose="020F0502020204030204" pitchFamily="34" charset="0"/>
                <a:ea typeface="Calibri" panose="020F0502020204030204" pitchFamily="34" charset="0"/>
                <a:cs typeface="Times New Roman" panose="02020603050405020304" pitchFamily="18" charset="0"/>
              </a:rPr>
              <a:t>sovico</a:t>
            </a:r>
            <a:r>
              <a:rPr lang="sl-SI" sz="1200" baseline="0" dirty="0">
                <a:effectLst/>
                <a:latin typeface="Calibri" panose="020F0502020204030204" pitchFamily="34" charset="0"/>
                <a:ea typeface="Calibri" panose="020F0502020204030204" pitchFamily="34" charset="0"/>
                <a:cs typeface="Times New Roman" panose="02020603050405020304" pitchFamily="18" charset="0"/>
              </a:rPr>
              <a:t> oko.</a:t>
            </a:r>
          </a:p>
        </p:txBody>
      </p:sp>
      <p:sp>
        <p:nvSpPr>
          <p:cNvPr id="4" name="Označba mesta glave 3"/>
          <p:cNvSpPr>
            <a:spLocks noGrp="1"/>
          </p:cNvSpPr>
          <p:nvPr>
            <p:ph type="hdr" sz="quarter" idx="10"/>
          </p:nvPr>
        </p:nvSpPr>
        <p:spPr/>
        <p:txBody>
          <a:bodyPr/>
          <a:lstStyle/>
          <a:p>
            <a:endParaRPr lang="sl-SI" dirty="0"/>
          </a:p>
        </p:txBody>
      </p:sp>
      <p:sp>
        <p:nvSpPr>
          <p:cNvPr id="5" name="Označba mesta številke diapozitiva 4"/>
          <p:cNvSpPr>
            <a:spLocks noGrp="1"/>
          </p:cNvSpPr>
          <p:nvPr>
            <p:ph type="sldNum" sz="quarter" idx="11"/>
          </p:nvPr>
        </p:nvSpPr>
        <p:spPr/>
        <p:txBody>
          <a:bodyPr/>
          <a:lstStyle/>
          <a:p>
            <a:fld id="{81D43424-CFE0-4018-99BB-EF9E28241749}" type="slidenum">
              <a:rPr lang="sl-SI" smtClean="0"/>
              <a:pPr/>
              <a:t>13</a:t>
            </a:fld>
            <a:endParaRPr lang="sl-SI"/>
          </a:p>
        </p:txBody>
      </p:sp>
    </p:spTree>
    <p:extLst>
      <p:ext uri="{BB962C8B-B14F-4D97-AF65-F5344CB8AC3E}">
        <p14:creationId xmlns:p14="http://schemas.microsoft.com/office/powerpoint/2010/main" xmlns="" val="3693208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Uredite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p>
        </p:txBody>
      </p:sp>
      <p:sp>
        <p:nvSpPr>
          <p:cNvPr id="4" name="Ograda datuma 3"/>
          <p:cNvSpPr>
            <a:spLocks noGrp="1"/>
          </p:cNvSpPr>
          <p:nvPr>
            <p:ph type="dt" sz="half" idx="10"/>
          </p:nvPr>
        </p:nvSpPr>
        <p:spPr/>
        <p:txBody>
          <a:bodyPr/>
          <a:lstStyle/>
          <a:p>
            <a:fld id="{05C24484-4DA6-4F88-B032-83EE631B5FE4}" type="datetimeFigureOut">
              <a:rPr lang="sl-SI" smtClean="0"/>
              <a:pPr/>
              <a:t>25. 01. 2023</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6E7EE349-D0A4-4FB9-A501-41D3758EF00A}" type="slidenum">
              <a:rPr lang="sl-SI" smtClean="0"/>
              <a:pPr/>
              <a:t>‹#›</a:t>
            </a:fld>
            <a:endParaRPr lang="sl-SI"/>
          </a:p>
        </p:txBody>
      </p:sp>
    </p:spTree>
    <p:extLst>
      <p:ext uri="{BB962C8B-B14F-4D97-AF65-F5344CB8AC3E}">
        <p14:creationId xmlns:p14="http://schemas.microsoft.com/office/powerpoint/2010/main" xmlns="" val="1368277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05C24484-4DA6-4F88-B032-83EE631B5FE4}" type="datetimeFigureOut">
              <a:rPr lang="sl-SI" smtClean="0"/>
              <a:pPr/>
              <a:t>25. 01. 2023</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6E7EE349-D0A4-4FB9-A501-41D3758EF00A}" type="slidenum">
              <a:rPr lang="sl-SI" smtClean="0"/>
              <a:pPr/>
              <a:t>‹#›</a:t>
            </a:fld>
            <a:endParaRPr lang="sl-SI"/>
          </a:p>
        </p:txBody>
      </p:sp>
    </p:spTree>
    <p:extLst>
      <p:ext uri="{BB962C8B-B14F-4D97-AF65-F5344CB8AC3E}">
        <p14:creationId xmlns:p14="http://schemas.microsoft.com/office/powerpoint/2010/main" xmlns="" val="2850224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Uredite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05C24484-4DA6-4F88-B032-83EE631B5FE4}" type="datetimeFigureOut">
              <a:rPr lang="sl-SI" smtClean="0"/>
              <a:pPr/>
              <a:t>25. 01. 2023</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6E7EE349-D0A4-4FB9-A501-41D3758EF00A}" type="slidenum">
              <a:rPr lang="sl-SI" smtClean="0"/>
              <a:pPr/>
              <a:t>‹#›</a:t>
            </a:fld>
            <a:endParaRPr lang="sl-SI"/>
          </a:p>
        </p:txBody>
      </p:sp>
    </p:spTree>
    <p:extLst>
      <p:ext uri="{BB962C8B-B14F-4D97-AF65-F5344CB8AC3E}">
        <p14:creationId xmlns:p14="http://schemas.microsoft.com/office/powerpoint/2010/main" xmlns="" val="3296884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05C24484-4DA6-4F88-B032-83EE631B5FE4}" type="datetimeFigureOut">
              <a:rPr lang="sl-SI" smtClean="0"/>
              <a:pPr/>
              <a:t>25. 01. 2023</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6E7EE349-D0A4-4FB9-A501-41D3758EF00A}" type="slidenum">
              <a:rPr lang="sl-SI" smtClean="0"/>
              <a:pPr/>
              <a:t>‹#›</a:t>
            </a:fld>
            <a:endParaRPr lang="sl-SI"/>
          </a:p>
        </p:txBody>
      </p:sp>
    </p:spTree>
    <p:extLst>
      <p:ext uri="{BB962C8B-B14F-4D97-AF65-F5344CB8AC3E}">
        <p14:creationId xmlns:p14="http://schemas.microsoft.com/office/powerpoint/2010/main" xmlns="" val="122750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Uredite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Ograda datuma 3"/>
          <p:cNvSpPr>
            <a:spLocks noGrp="1"/>
          </p:cNvSpPr>
          <p:nvPr>
            <p:ph type="dt" sz="half" idx="10"/>
          </p:nvPr>
        </p:nvSpPr>
        <p:spPr/>
        <p:txBody>
          <a:bodyPr/>
          <a:lstStyle/>
          <a:p>
            <a:fld id="{05C24484-4DA6-4F88-B032-83EE631B5FE4}" type="datetimeFigureOut">
              <a:rPr lang="sl-SI" smtClean="0"/>
              <a:pPr/>
              <a:t>25. 01. 2023</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6E7EE349-D0A4-4FB9-A501-41D3758EF00A}" type="slidenum">
              <a:rPr lang="sl-SI" smtClean="0"/>
              <a:pPr/>
              <a:t>‹#›</a:t>
            </a:fld>
            <a:endParaRPr lang="sl-SI"/>
          </a:p>
        </p:txBody>
      </p:sp>
    </p:spTree>
    <p:extLst>
      <p:ext uri="{BB962C8B-B14F-4D97-AF65-F5344CB8AC3E}">
        <p14:creationId xmlns:p14="http://schemas.microsoft.com/office/powerpoint/2010/main" xmlns="" val="1547227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p:txBody>
          <a:bodyPr/>
          <a:lstStyle/>
          <a:p>
            <a:fld id="{05C24484-4DA6-4F88-B032-83EE631B5FE4}" type="datetimeFigureOut">
              <a:rPr lang="sl-SI" smtClean="0"/>
              <a:pPr/>
              <a:t>25. 01. 2023</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6E7EE349-D0A4-4FB9-A501-41D3758EF00A}" type="slidenum">
              <a:rPr lang="sl-SI" smtClean="0"/>
              <a:pPr/>
              <a:t>‹#›</a:t>
            </a:fld>
            <a:endParaRPr lang="sl-SI"/>
          </a:p>
        </p:txBody>
      </p:sp>
    </p:spTree>
    <p:extLst>
      <p:ext uri="{BB962C8B-B14F-4D97-AF65-F5344CB8AC3E}">
        <p14:creationId xmlns:p14="http://schemas.microsoft.com/office/powerpoint/2010/main" xmlns="" val="2674217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Uredite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p:txBody>
          <a:bodyPr/>
          <a:lstStyle/>
          <a:p>
            <a:fld id="{05C24484-4DA6-4F88-B032-83EE631B5FE4}" type="datetimeFigureOut">
              <a:rPr lang="sl-SI" smtClean="0"/>
              <a:pPr/>
              <a:t>25. 01. 2023</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6E7EE349-D0A4-4FB9-A501-41D3758EF00A}" type="slidenum">
              <a:rPr lang="sl-SI" smtClean="0"/>
              <a:pPr/>
              <a:t>‹#›</a:t>
            </a:fld>
            <a:endParaRPr lang="sl-SI"/>
          </a:p>
        </p:txBody>
      </p:sp>
    </p:spTree>
    <p:extLst>
      <p:ext uri="{BB962C8B-B14F-4D97-AF65-F5344CB8AC3E}">
        <p14:creationId xmlns:p14="http://schemas.microsoft.com/office/powerpoint/2010/main" xmlns="" val="16528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datuma 2"/>
          <p:cNvSpPr>
            <a:spLocks noGrp="1"/>
          </p:cNvSpPr>
          <p:nvPr>
            <p:ph type="dt" sz="half" idx="10"/>
          </p:nvPr>
        </p:nvSpPr>
        <p:spPr/>
        <p:txBody>
          <a:bodyPr/>
          <a:lstStyle/>
          <a:p>
            <a:fld id="{05C24484-4DA6-4F88-B032-83EE631B5FE4}" type="datetimeFigureOut">
              <a:rPr lang="sl-SI" smtClean="0"/>
              <a:pPr/>
              <a:t>25. 01. 2023</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6E7EE349-D0A4-4FB9-A501-41D3758EF00A}" type="slidenum">
              <a:rPr lang="sl-SI" smtClean="0"/>
              <a:pPr/>
              <a:t>‹#›</a:t>
            </a:fld>
            <a:endParaRPr lang="sl-SI"/>
          </a:p>
        </p:txBody>
      </p:sp>
    </p:spTree>
    <p:extLst>
      <p:ext uri="{BB962C8B-B14F-4D97-AF65-F5344CB8AC3E}">
        <p14:creationId xmlns:p14="http://schemas.microsoft.com/office/powerpoint/2010/main" xmlns="" val="1293108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05C24484-4DA6-4F88-B032-83EE631B5FE4}" type="datetimeFigureOut">
              <a:rPr lang="sl-SI" smtClean="0"/>
              <a:pPr/>
              <a:t>25. 01. 2023</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6E7EE349-D0A4-4FB9-A501-41D3758EF00A}" type="slidenum">
              <a:rPr lang="sl-SI" smtClean="0"/>
              <a:pPr/>
              <a:t>‹#›</a:t>
            </a:fld>
            <a:endParaRPr lang="sl-SI"/>
          </a:p>
        </p:txBody>
      </p:sp>
    </p:spTree>
    <p:extLst>
      <p:ext uri="{BB962C8B-B14F-4D97-AF65-F5344CB8AC3E}">
        <p14:creationId xmlns:p14="http://schemas.microsoft.com/office/powerpoint/2010/main" xmlns="" val="1217435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Uredite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05C24484-4DA6-4F88-B032-83EE631B5FE4}" type="datetimeFigureOut">
              <a:rPr lang="sl-SI" smtClean="0"/>
              <a:pPr/>
              <a:t>25. 01. 2023</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6E7EE349-D0A4-4FB9-A501-41D3758EF00A}" type="slidenum">
              <a:rPr lang="sl-SI" smtClean="0"/>
              <a:pPr/>
              <a:t>‹#›</a:t>
            </a:fld>
            <a:endParaRPr lang="sl-SI"/>
          </a:p>
        </p:txBody>
      </p:sp>
    </p:spTree>
    <p:extLst>
      <p:ext uri="{BB962C8B-B14F-4D97-AF65-F5344CB8AC3E}">
        <p14:creationId xmlns:p14="http://schemas.microsoft.com/office/powerpoint/2010/main" xmlns="" val="1073235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Uredite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Ograda datuma 4"/>
          <p:cNvSpPr>
            <a:spLocks noGrp="1"/>
          </p:cNvSpPr>
          <p:nvPr>
            <p:ph type="dt" sz="half" idx="10"/>
          </p:nvPr>
        </p:nvSpPr>
        <p:spPr/>
        <p:txBody>
          <a:bodyPr/>
          <a:lstStyle/>
          <a:p>
            <a:fld id="{05C24484-4DA6-4F88-B032-83EE631B5FE4}" type="datetimeFigureOut">
              <a:rPr lang="sl-SI" smtClean="0"/>
              <a:pPr/>
              <a:t>25. 01. 2023</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6E7EE349-D0A4-4FB9-A501-41D3758EF00A}" type="slidenum">
              <a:rPr lang="sl-SI" smtClean="0"/>
              <a:pPr/>
              <a:t>‹#›</a:t>
            </a:fld>
            <a:endParaRPr lang="sl-SI"/>
          </a:p>
        </p:txBody>
      </p:sp>
    </p:spTree>
    <p:extLst>
      <p:ext uri="{BB962C8B-B14F-4D97-AF65-F5344CB8AC3E}">
        <p14:creationId xmlns:p14="http://schemas.microsoft.com/office/powerpoint/2010/main" xmlns="" val="1136362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Uredite slog naslova matrice</a:t>
            </a:r>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C24484-4DA6-4F88-B032-83EE631B5FE4}" type="datetimeFigureOut">
              <a:rPr lang="sl-SI" smtClean="0"/>
              <a:pPr/>
              <a:t>25. 01. 2023</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EE349-D0A4-4FB9-A501-41D3758EF00A}" type="slidenum">
              <a:rPr lang="sl-SI" smtClean="0"/>
              <a:pPr/>
              <a:t>‹#›</a:t>
            </a:fld>
            <a:endParaRPr lang="sl-SI"/>
          </a:p>
        </p:txBody>
      </p:sp>
    </p:spTree>
    <p:extLst>
      <p:ext uri="{BB962C8B-B14F-4D97-AF65-F5344CB8AC3E}">
        <p14:creationId xmlns:p14="http://schemas.microsoft.com/office/powerpoint/2010/main" xmlns="" val="2219556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5" Type="http://schemas.openxmlformats.org/officeDocument/2006/relationships/image" Target="../media/image5.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mailto:darja.stirn@petida.si" TargetMode="External"/><Relationship Id="rId5" Type="http://schemas.openxmlformats.org/officeDocument/2006/relationships/hyperlink" Target="mailto:ksudec@gmail.com" TargetMode="External"/><Relationship Id="rId4" Type="http://schemas.openxmlformats.org/officeDocument/2006/relationships/hyperlink" Target="mailto:kosi.ksenja@gmail.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image" Target="../media/image8.jpeg"/><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4.png"/><Relationship Id="rId4" Type="http://schemas.openxmlformats.org/officeDocument/2006/relationships/image" Target="../media/image17.jpe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avokotnik 4">
            <a:extLst>
              <a:ext uri="{FF2B5EF4-FFF2-40B4-BE49-F238E27FC236}">
                <a16:creationId xmlns:a16="http://schemas.microsoft.com/office/drawing/2014/main" xmlns="" id="{7B0396AA-05E1-4056-93A3-C8C85767AB0E}"/>
              </a:ext>
            </a:extLst>
          </p:cNvPr>
          <p:cNvSpPr/>
          <p:nvPr/>
        </p:nvSpPr>
        <p:spPr>
          <a:xfrm>
            <a:off x="0" y="4404954"/>
            <a:ext cx="2987824" cy="2453045"/>
          </a:xfrm>
          <a:prstGeom prst="rect">
            <a:avLst/>
          </a:prstGeom>
          <a:gradFill flip="none" rotWithShape="1">
            <a:gsLst>
              <a:gs pos="0">
                <a:schemeClr val="bg1">
                  <a:lumMod val="85000"/>
                </a:scheme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Naslov 1">
            <a:extLst>
              <a:ext uri="{FF2B5EF4-FFF2-40B4-BE49-F238E27FC236}">
                <a16:creationId xmlns:a16="http://schemas.microsoft.com/office/drawing/2014/main" xmlns="" id="{7033DDC1-BF80-458A-B495-BD57DDBF2D68}"/>
              </a:ext>
            </a:extLst>
          </p:cNvPr>
          <p:cNvSpPr txBox="1">
            <a:spLocks/>
          </p:cNvSpPr>
          <p:nvPr/>
        </p:nvSpPr>
        <p:spPr>
          <a:xfrm>
            <a:off x="1469632" y="5662518"/>
            <a:ext cx="6480720" cy="680230"/>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endParaRPr lang="sl-SI" sz="2400" dirty="0"/>
          </a:p>
          <a:p>
            <a:pPr algn="ctr"/>
            <a:endParaRPr lang="sl-SI" sz="2400" dirty="0"/>
          </a:p>
          <a:p>
            <a:pPr algn="ctr"/>
            <a:r>
              <a:rPr lang="sl-SI" sz="2400" noProof="1"/>
              <a:t>Umetnik in umetniška izkušnja</a:t>
            </a:r>
            <a:endParaRPr lang="sl-SI" sz="2400" noProof="1">
              <a:cs typeface="Calibri"/>
            </a:endParaRPr>
          </a:p>
          <a:p>
            <a:pPr algn="ctr"/>
            <a:endParaRPr lang="sl-SI" sz="2400" noProof="1">
              <a:cs typeface="Calibri"/>
            </a:endParaRPr>
          </a:p>
          <a:p>
            <a:pPr algn="ctr"/>
            <a:r>
              <a:rPr lang="sl-SI" sz="2400" noProof="1"/>
              <a:t>Ustvarjanje, poustvarjanje, soustvarjanje skozi razumevanje plastenja slike</a:t>
            </a:r>
            <a:endParaRPr lang="sl-SI" sz="2400" noProof="1">
              <a:cs typeface="Calibri"/>
            </a:endParaRPr>
          </a:p>
          <a:p>
            <a:pPr algn="ctr"/>
            <a:r>
              <a:rPr lang="sl-SI" sz="1200" noProof="1"/>
              <a:t>Predstavitev: </a:t>
            </a:r>
            <a:r>
              <a:rPr lang="sl-SI" sz="1200" b="0" noProof="1"/>
              <a:t>mag., mag. um. akad. slik. Katja Bednarik Sudec</a:t>
            </a:r>
            <a:endParaRPr lang="sl-SI" sz="1200" noProof="1">
              <a:cs typeface="Calibri"/>
            </a:endParaRPr>
          </a:p>
          <a:p>
            <a:pPr algn="ctr"/>
            <a:endParaRPr lang="sl-SI" sz="1800" noProof="1">
              <a:cs typeface="Calibri"/>
            </a:endParaRPr>
          </a:p>
          <a:p>
            <a:pPr algn="ctr"/>
            <a:endParaRPr lang="sl-SI" sz="1600" noProof="1">
              <a:cs typeface="Calibri"/>
            </a:endParaRPr>
          </a:p>
          <a:p>
            <a:r>
              <a:rPr lang="sl-SI" sz="1600" noProof="1"/>
              <a:t>Vrtec Ljutomer:</a:t>
            </a:r>
            <a:endParaRPr lang="sl-SI" sz="1600" noProof="1">
              <a:cs typeface="Calibri"/>
            </a:endParaRPr>
          </a:p>
          <a:p>
            <a:r>
              <a:rPr lang="sl-SI" sz="1200" noProof="1"/>
              <a:t>skupina 3 – 4 let, Lizike, vzgojiteljica Melanija Grnjak in Antonija Podnar, pomočnica Romana Pintarič,  </a:t>
            </a:r>
            <a:r>
              <a:rPr lang="sl-SI" sz="1200" i="1" noProof="1"/>
              <a:t>Naravni in likovni materiali, ozadje in oblika, </a:t>
            </a:r>
            <a:r>
              <a:rPr lang="sl-SI" sz="1200" noProof="1"/>
              <a:t>pravljica Kruhek je šel po svetu</a:t>
            </a:r>
            <a:endParaRPr lang="sl-SI" sz="1200" noProof="1">
              <a:cs typeface="Calibri"/>
            </a:endParaRPr>
          </a:p>
          <a:p>
            <a:r>
              <a:rPr lang="sl-SI" sz="1200" noProof="1"/>
              <a:t>skupina 4 – 5 let, Žoge, Vzgojiteljica Simona Kosi, pomočnica Ingrid Štefančič, </a:t>
            </a:r>
            <a:endParaRPr lang="sl-SI" sz="1200" noProof="1">
              <a:cs typeface="Calibri"/>
            </a:endParaRPr>
          </a:p>
          <a:p>
            <a:r>
              <a:rPr lang="sl-SI" sz="1200" i="1" noProof="1"/>
              <a:t>Impresija in narava</a:t>
            </a:r>
            <a:r>
              <a:rPr lang="sl-SI" sz="1200" noProof="1"/>
              <a:t>, pravljica Rdeča kapica</a:t>
            </a:r>
            <a:endParaRPr lang="sl-SI" sz="1200" noProof="1">
              <a:cs typeface="Calibri"/>
            </a:endParaRPr>
          </a:p>
          <a:p>
            <a:r>
              <a:rPr lang="sl-SI" sz="1200" noProof="1"/>
              <a:t>skupina 4 – 6 let, Sovice, vzgojiteljica Ksenja Kosi Viher, pomočnica Darja Tratnik, </a:t>
            </a:r>
            <a:endParaRPr lang="sl-SI" sz="1200" noProof="1">
              <a:cs typeface="Calibri"/>
            </a:endParaRPr>
          </a:p>
          <a:p>
            <a:r>
              <a:rPr lang="sl-SI" sz="1200" i="1" noProof="1"/>
              <a:t>Psihološki pomen barv in ekspresija</a:t>
            </a:r>
            <a:r>
              <a:rPr lang="sl-SI" sz="1200" noProof="1"/>
              <a:t>, pravljica </a:t>
            </a:r>
            <a:r>
              <a:rPr lang="sl-SI" sz="1200" i="1" noProof="1"/>
              <a:t>Sovica Oka</a:t>
            </a:r>
            <a:endParaRPr lang="sl-SI" sz="1200" i="1" noProof="1">
              <a:cs typeface="Calibri"/>
            </a:endParaRPr>
          </a:p>
          <a:p>
            <a:endParaRPr lang="sl-SI" sz="1200" i="1" noProof="1">
              <a:cs typeface="Calibri"/>
            </a:endParaRPr>
          </a:p>
          <a:p>
            <a:pPr algn="ctr"/>
            <a:endParaRPr lang="sl-SI" sz="1200" b="0" dirty="0"/>
          </a:p>
          <a:p>
            <a:pPr algn="ctr"/>
            <a:r>
              <a:rPr lang="sl-SI" sz="1400" dirty="0"/>
              <a:t>Projekt SKUM, Univerza na Primorskem, šolsko leto 2018 – 2019</a:t>
            </a:r>
          </a:p>
          <a:p>
            <a:pPr algn="ctr"/>
            <a:r>
              <a:rPr lang="sl-SI" sz="1400" dirty="0"/>
              <a:t>Strokovna podpora: ekipa PETIDA </a:t>
            </a:r>
          </a:p>
          <a:p>
            <a:endParaRPr lang="sl-SI" sz="1200" dirty="0"/>
          </a:p>
          <a:p>
            <a:pPr algn="ctr"/>
            <a:r>
              <a:rPr lang="sl-SI" sz="1800" dirty="0">
                <a:solidFill>
                  <a:srgbClr val="FF0000"/>
                </a:solidFill>
              </a:rPr>
              <a:t/>
            </a:r>
            <a:br>
              <a:rPr lang="sl-SI" sz="1800" dirty="0">
                <a:solidFill>
                  <a:srgbClr val="FF0000"/>
                </a:solidFill>
              </a:rPr>
            </a:br>
            <a:endParaRPr lang="sl-SI" sz="1800" dirty="0">
              <a:solidFill>
                <a:srgbClr val="FF0000"/>
              </a:solidFill>
            </a:endParaRPr>
          </a:p>
        </p:txBody>
      </p:sp>
      <p:cxnSp>
        <p:nvCxnSpPr>
          <p:cNvPr id="17" name="Raven povezovalnik 16">
            <a:extLst>
              <a:ext uri="{FF2B5EF4-FFF2-40B4-BE49-F238E27FC236}">
                <a16:creationId xmlns:a16="http://schemas.microsoft.com/office/drawing/2014/main" xmlns="" id="{4876F4AD-7B90-4E9C-BF00-2A03322ACA32}"/>
              </a:ext>
            </a:extLst>
          </p:cNvPr>
          <p:cNvCxnSpPr>
            <a:cxnSpLocks/>
          </p:cNvCxnSpPr>
          <p:nvPr/>
        </p:nvCxnSpPr>
        <p:spPr>
          <a:xfrm>
            <a:off x="3374304" y="5631476"/>
            <a:ext cx="0" cy="8218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značba mesta noge 3">
            <a:extLst>
              <a:ext uri="{FF2B5EF4-FFF2-40B4-BE49-F238E27FC236}">
                <a16:creationId xmlns:a16="http://schemas.microsoft.com/office/drawing/2014/main" xmlns="" id="{E45880EE-F277-48BF-AB4E-825D64E3CC64}"/>
              </a:ext>
            </a:extLst>
          </p:cNvPr>
          <p:cNvSpPr>
            <a:spLocks noGrp="1"/>
          </p:cNvSpPr>
          <p:nvPr>
            <p:ph type="ftr" sz="quarter" idx="11"/>
          </p:nvPr>
        </p:nvSpPr>
        <p:spPr>
          <a:xfrm>
            <a:off x="3707904" y="6356350"/>
            <a:ext cx="4536503" cy="501649"/>
          </a:xfrm>
        </p:spPr>
        <p:txBody>
          <a:bodyPr/>
          <a:lstStyle/>
          <a:p>
            <a:r>
              <a:rPr lang="sl-SI" sz="900" dirty="0"/>
              <a:t>Operacijo sofinancirata Republika Slovenija in Evropska unija iz Evropskega socialnega sklada. </a:t>
            </a:r>
          </a:p>
        </p:txBody>
      </p:sp>
      <p:grpSp>
        <p:nvGrpSpPr>
          <p:cNvPr id="3" name="Skupina 9">
            <a:extLst>
              <a:ext uri="{FF2B5EF4-FFF2-40B4-BE49-F238E27FC236}">
                <a16:creationId xmlns:a16="http://schemas.microsoft.com/office/drawing/2014/main" xmlns="" id="{7F46E61A-3FAB-4560-9AB3-06908036F1C5}"/>
              </a:ext>
            </a:extLst>
          </p:cNvPr>
          <p:cNvGrpSpPr/>
          <p:nvPr/>
        </p:nvGrpSpPr>
        <p:grpSpPr>
          <a:xfrm>
            <a:off x="0" y="136813"/>
            <a:ext cx="9144000" cy="1097973"/>
            <a:chOff x="0" y="144498"/>
            <a:chExt cx="9144000" cy="1097973"/>
          </a:xfrm>
        </p:grpSpPr>
        <p:pic>
          <p:nvPicPr>
            <p:cNvPr id="11" name="Picture 2" descr="MIZS_slovenščina">
              <a:extLst>
                <a:ext uri="{FF2B5EF4-FFF2-40B4-BE49-F238E27FC236}">
                  <a16:creationId xmlns:a16="http://schemas.microsoft.com/office/drawing/2014/main" xmlns="" id="{575DBCE5-4BF9-4F88-A7EE-84D8E5490D5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54994" y="484854"/>
              <a:ext cx="2181514" cy="351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6" descr="Logo_EKP_socialni_sklad_SLO_slogan">
              <a:extLst>
                <a:ext uri="{FF2B5EF4-FFF2-40B4-BE49-F238E27FC236}">
                  <a16:creationId xmlns:a16="http://schemas.microsoft.com/office/drawing/2014/main" xmlns="" id="{8050528A-800D-403F-88E4-125F63390DE5}"/>
                </a:ext>
              </a:extLst>
            </p:cNvPr>
            <p:cNvPicPr/>
            <p:nvPr/>
          </p:nvPicPr>
          <p:blipFill>
            <a:blip r:embed="rId4" cstate="print"/>
            <a:srcRect/>
            <a:stretch>
              <a:fillRect/>
            </a:stretch>
          </p:blipFill>
          <p:spPr bwMode="auto">
            <a:xfrm>
              <a:off x="6300192" y="144498"/>
              <a:ext cx="2227708" cy="1052254"/>
            </a:xfrm>
            <a:prstGeom prst="rect">
              <a:avLst/>
            </a:prstGeom>
            <a:noFill/>
            <a:ln w="9525">
              <a:noFill/>
              <a:miter lim="800000"/>
              <a:headEnd/>
              <a:tailEnd/>
            </a:ln>
          </p:spPr>
        </p:pic>
        <p:pic>
          <p:nvPicPr>
            <p:cNvPr id="13" name="Slika 12" descr="cid:part5.CCD4ADCF.A8D7DF0D@pef.upr.si">
              <a:extLst>
                <a:ext uri="{FF2B5EF4-FFF2-40B4-BE49-F238E27FC236}">
                  <a16:creationId xmlns:a16="http://schemas.microsoft.com/office/drawing/2014/main" xmlns="" id="{036032F4-0E46-47A5-816B-744358D3EA18}"/>
                </a:ext>
              </a:extLst>
            </p:cNvP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71599" y="320511"/>
              <a:ext cx="1177711" cy="696221"/>
            </a:xfrm>
            <a:prstGeom prst="rect">
              <a:avLst/>
            </a:prstGeom>
            <a:noFill/>
            <a:ln>
              <a:noFill/>
            </a:ln>
          </p:spPr>
        </p:pic>
        <p:pic>
          <p:nvPicPr>
            <p:cNvPr id="14" name="Slika 13">
              <a:extLst>
                <a:ext uri="{FF2B5EF4-FFF2-40B4-BE49-F238E27FC236}">
                  <a16:creationId xmlns:a16="http://schemas.microsoft.com/office/drawing/2014/main" xmlns="" id="{B1F5DBBE-E2B0-4FD1-AFC6-E93606DBD0C7}"/>
                </a:ext>
              </a:extLst>
            </p:cNvPr>
            <p:cNvPicPr/>
            <p:nvPr/>
          </p:nvPicPr>
          <p:blipFill>
            <a:blip r:embed="rId6" cstate="print">
              <a:extLst>
                <a:ext uri="{28A0092B-C50C-407E-A947-70E740481C1C}">
                  <a14:useLocalDpi xmlns:a14="http://schemas.microsoft.com/office/drawing/2010/main" xmlns="" val="0"/>
                </a:ext>
              </a:extLst>
            </a:blip>
            <a:stretch>
              <a:fillRect/>
            </a:stretch>
          </p:blipFill>
          <p:spPr>
            <a:xfrm>
              <a:off x="2388352" y="527432"/>
              <a:ext cx="1476000" cy="288000"/>
            </a:xfrm>
            <a:prstGeom prst="rect">
              <a:avLst/>
            </a:prstGeom>
          </p:spPr>
        </p:pic>
        <p:sp>
          <p:nvSpPr>
            <p:cNvPr id="15" name="Pravokotnik 14">
              <a:extLst>
                <a:ext uri="{FF2B5EF4-FFF2-40B4-BE49-F238E27FC236}">
                  <a16:creationId xmlns:a16="http://schemas.microsoft.com/office/drawing/2014/main" xmlns="" id="{3FCB3B6C-948E-4A9E-B64D-D34FBA665BD1}"/>
                </a:ext>
              </a:extLst>
            </p:cNvPr>
            <p:cNvSpPr/>
            <p:nvPr/>
          </p:nvSpPr>
          <p:spPr>
            <a:xfrm>
              <a:off x="0" y="1196752"/>
              <a:ext cx="9144000" cy="45719"/>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cxnSp>
        <p:nvCxnSpPr>
          <p:cNvPr id="16" name="Raven povezovalnik 15">
            <a:extLst>
              <a:ext uri="{FF2B5EF4-FFF2-40B4-BE49-F238E27FC236}">
                <a16:creationId xmlns:a16="http://schemas.microsoft.com/office/drawing/2014/main" xmlns="" id="{F7321B47-50A6-46AE-9C95-80379C0C06A3}"/>
              </a:ext>
            </a:extLst>
          </p:cNvPr>
          <p:cNvCxnSpPr>
            <a:cxnSpLocks/>
          </p:cNvCxnSpPr>
          <p:nvPr/>
        </p:nvCxnSpPr>
        <p:spPr>
          <a:xfrm>
            <a:off x="231979" y="6453336"/>
            <a:ext cx="81003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Slika 19"/>
          <p:cNvPicPr>
            <a:picLocks noChangeAspect="1"/>
          </p:cNvPicPr>
          <p:nvPr/>
        </p:nvPicPr>
        <p:blipFill>
          <a:blip r:embed="rId7" cstate="print"/>
          <a:stretch>
            <a:fillRect/>
          </a:stretch>
        </p:blipFill>
        <p:spPr>
          <a:xfrm>
            <a:off x="694160" y="5733256"/>
            <a:ext cx="2651472" cy="720080"/>
          </a:xfrm>
          <a:prstGeom prst="rect">
            <a:avLst/>
          </a:prstGeom>
        </p:spPr>
      </p:pic>
      <p:pic>
        <p:nvPicPr>
          <p:cNvPr id="2" name="Slika 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361041" y="5764694"/>
            <a:ext cx="971330" cy="688642"/>
          </a:xfrm>
          <a:prstGeom prst="rect">
            <a:avLst/>
          </a:prstGeom>
        </p:spPr>
      </p:pic>
    </p:spTree>
    <p:extLst>
      <p:ext uri="{BB962C8B-B14F-4D97-AF65-F5344CB8AC3E}">
        <p14:creationId xmlns:p14="http://schemas.microsoft.com/office/powerpoint/2010/main" xmlns="" val="904071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1"/>
            <a:ext cx="9266723" cy="951893"/>
          </a:xfrm>
          <a:prstGeom prst="rect">
            <a:avLst/>
          </a:prstGeom>
        </p:spPr>
      </p:pic>
      <p:pic>
        <p:nvPicPr>
          <p:cNvPr id="5" name="Označba mesta vsebine 4"/>
          <p:cNvPicPr>
            <a:picLocks noGrp="1" noChangeAspect="1"/>
          </p:cNvPicPr>
          <p:nvPr>
            <p:ph idx="1"/>
          </p:nvPr>
        </p:nvPicPr>
        <p:blipFill>
          <a:blip r:embed="rId4" cstate="print"/>
          <a:stretch>
            <a:fillRect/>
          </a:stretch>
        </p:blipFill>
        <p:spPr>
          <a:xfrm>
            <a:off x="107504" y="3000473"/>
            <a:ext cx="7488833" cy="524732"/>
          </a:xfrm>
          <a:prstGeom prst="rect">
            <a:avLst/>
          </a:prstGeom>
        </p:spPr>
      </p:pic>
      <p:sp>
        <p:nvSpPr>
          <p:cNvPr id="8" name="Pravokotnik 7"/>
          <p:cNvSpPr/>
          <p:nvPr/>
        </p:nvSpPr>
        <p:spPr>
          <a:xfrm>
            <a:off x="320074" y="1130748"/>
            <a:ext cx="4176464" cy="523220"/>
          </a:xfrm>
          <a:prstGeom prst="rect">
            <a:avLst/>
          </a:prstGeom>
        </p:spPr>
        <p:txBody>
          <a:bodyPr wrap="square">
            <a:spAutoFit/>
          </a:bodyPr>
          <a:lstStyle/>
          <a:p>
            <a:r>
              <a:rPr lang="sl-SI" sz="1400" b="1" dirty="0"/>
              <a:t>Opazovanje in nabiranje objektov: </a:t>
            </a:r>
          </a:p>
          <a:p>
            <a:r>
              <a:rPr lang="sl-SI" sz="1400" b="1" dirty="0"/>
              <a:t>OBLIKA</a:t>
            </a:r>
          </a:p>
        </p:txBody>
      </p:sp>
      <p:sp>
        <p:nvSpPr>
          <p:cNvPr id="13" name="Pravokotnik 12"/>
          <p:cNvSpPr/>
          <p:nvPr/>
        </p:nvSpPr>
        <p:spPr>
          <a:xfrm>
            <a:off x="333031" y="1705907"/>
            <a:ext cx="4572000" cy="1015663"/>
          </a:xfrm>
          <a:prstGeom prst="rect">
            <a:avLst/>
          </a:prstGeom>
        </p:spPr>
        <p:txBody>
          <a:bodyPr>
            <a:spAutoFit/>
          </a:bodyPr>
          <a:lstStyle/>
          <a:p>
            <a:pPr marL="285750" indent="-285750">
              <a:buFont typeface="Wingdings" panose="05000000000000000000" pitchFamily="2" charset="2"/>
              <a:buChar char="§"/>
            </a:pPr>
            <a:r>
              <a:rPr lang="sl-SI" sz="1200" dirty="0"/>
              <a:t>kaj vse bi lahko na sprehodu </a:t>
            </a:r>
            <a:r>
              <a:rPr lang="sl-SI" sz="1200" dirty="0" err="1"/>
              <a:t>sovica</a:t>
            </a:r>
            <a:r>
              <a:rPr lang="sl-SI" sz="1200" dirty="0"/>
              <a:t> </a:t>
            </a:r>
            <a:r>
              <a:rPr lang="sl-SI" sz="1200" dirty="0" err="1"/>
              <a:t>Oka</a:t>
            </a:r>
            <a:r>
              <a:rPr lang="sl-SI" sz="1200" dirty="0"/>
              <a:t> našla?</a:t>
            </a:r>
          </a:p>
          <a:p>
            <a:pPr marL="285750" indent="-285750">
              <a:buFont typeface="Wingdings" panose="05000000000000000000" pitchFamily="2" charset="2"/>
              <a:buChar char="§"/>
            </a:pPr>
            <a:r>
              <a:rPr lang="sl-SI" sz="1200" dirty="0"/>
              <a:t>je kaj izgubila?</a:t>
            </a:r>
          </a:p>
          <a:p>
            <a:pPr marL="285750" indent="-285750">
              <a:buFont typeface="Wingdings" panose="05000000000000000000" pitchFamily="2" charset="2"/>
              <a:buChar char="§"/>
            </a:pPr>
            <a:r>
              <a:rPr lang="sl-SI" sz="1200" dirty="0"/>
              <a:t>s čim bi se igrala?</a:t>
            </a:r>
          </a:p>
          <a:p>
            <a:pPr marL="285750" indent="-285750">
              <a:buFont typeface="Wingdings" panose="05000000000000000000" pitchFamily="2" charset="2"/>
              <a:buChar char="§"/>
            </a:pPr>
            <a:r>
              <a:rPr lang="sl-SI" sz="1200" dirty="0"/>
              <a:t>s čim bi spletala gnezdo?</a:t>
            </a:r>
          </a:p>
          <a:p>
            <a:pPr marL="285750" indent="-285750">
              <a:buFont typeface="Wingdings" panose="05000000000000000000" pitchFamily="2" charset="2"/>
              <a:buChar char="§"/>
            </a:pPr>
            <a:r>
              <a:rPr lang="sl-SI" sz="1200" dirty="0"/>
              <a:t>kakšno hrano bi poiskala?</a:t>
            </a:r>
          </a:p>
        </p:txBody>
      </p:sp>
      <p:pic>
        <p:nvPicPr>
          <p:cNvPr id="14" name="Slika 13"/>
          <p:cNvPicPr>
            <a:picLocks noChangeAspect="1"/>
          </p:cNvPicPr>
          <p:nvPr/>
        </p:nvPicPr>
        <p:blipFill>
          <a:blip r:embed="rId5" cstate="print"/>
          <a:stretch>
            <a:fillRect/>
          </a:stretch>
        </p:blipFill>
        <p:spPr>
          <a:xfrm>
            <a:off x="5210266" y="2445515"/>
            <a:ext cx="3034142" cy="2019967"/>
          </a:xfrm>
          <a:prstGeom prst="rect">
            <a:avLst/>
          </a:prstGeom>
        </p:spPr>
      </p:pic>
      <p:pic>
        <p:nvPicPr>
          <p:cNvPr id="17" name="Slika 16"/>
          <p:cNvPicPr>
            <a:picLocks noChangeAspect="1"/>
          </p:cNvPicPr>
          <p:nvPr/>
        </p:nvPicPr>
        <p:blipFill>
          <a:blip r:embed="rId6" cstate="print"/>
          <a:stretch>
            <a:fillRect/>
          </a:stretch>
        </p:blipFill>
        <p:spPr>
          <a:xfrm>
            <a:off x="1835696" y="4571098"/>
            <a:ext cx="3042429" cy="2033936"/>
          </a:xfrm>
          <a:prstGeom prst="rect">
            <a:avLst/>
          </a:prstGeom>
        </p:spPr>
      </p:pic>
      <p:pic>
        <p:nvPicPr>
          <p:cNvPr id="18" name="Slika 1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210267" y="4571098"/>
            <a:ext cx="3034142" cy="1977558"/>
          </a:xfrm>
          <a:prstGeom prst="rect">
            <a:avLst/>
          </a:prstGeom>
        </p:spPr>
      </p:pic>
      <p:sp>
        <p:nvSpPr>
          <p:cNvPr id="2" name="Pravokotnik 1"/>
          <p:cNvSpPr/>
          <p:nvPr/>
        </p:nvSpPr>
        <p:spPr>
          <a:xfrm>
            <a:off x="1852478" y="4233423"/>
            <a:ext cx="3364268" cy="261610"/>
          </a:xfrm>
          <a:prstGeom prst="rect">
            <a:avLst/>
          </a:prstGeom>
        </p:spPr>
        <p:txBody>
          <a:bodyPr wrap="square">
            <a:spAutoFit/>
          </a:bodyPr>
          <a:lstStyle/>
          <a:p>
            <a:r>
              <a:rPr lang="sl-SI" sz="1100" dirty="0"/>
              <a:t>Foto: Materiali iz narave, opazovanje oblike</a:t>
            </a:r>
          </a:p>
        </p:txBody>
      </p:sp>
    </p:spTree>
    <p:extLst>
      <p:ext uri="{BB962C8B-B14F-4D97-AF65-F5344CB8AC3E}">
        <p14:creationId xmlns:p14="http://schemas.microsoft.com/office/powerpoint/2010/main" xmlns="" val="2423100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značba mesta vsebine 18"/>
          <p:cNvPicPr>
            <a:picLocks noGrp="1" noChangeAspect="1"/>
          </p:cNvPicPr>
          <p:nvPr>
            <p:ph idx="1"/>
          </p:nvPr>
        </p:nvPicPr>
        <p:blipFill>
          <a:blip r:embed="rId3" cstate="print"/>
          <a:stretch>
            <a:fillRect/>
          </a:stretch>
        </p:blipFill>
        <p:spPr>
          <a:xfrm>
            <a:off x="5004048" y="1988840"/>
            <a:ext cx="3096345" cy="2006875"/>
          </a:xfrm>
          <a:prstGeom prst="rect">
            <a:avLst/>
          </a:prstGeom>
        </p:spPr>
      </p:pic>
      <p:pic>
        <p:nvPicPr>
          <p:cNvPr id="4" name="Slika 3"/>
          <p:cNvPicPr>
            <a:picLocks noChangeAspect="1"/>
          </p:cNvPicPr>
          <p:nvPr/>
        </p:nvPicPr>
        <p:blipFill>
          <a:blip r:embed="rId4" cstate="print"/>
          <a:stretch>
            <a:fillRect/>
          </a:stretch>
        </p:blipFill>
        <p:spPr>
          <a:xfrm>
            <a:off x="0" y="0"/>
            <a:ext cx="9266723" cy="951058"/>
          </a:xfrm>
          <a:prstGeom prst="rect">
            <a:avLst/>
          </a:prstGeom>
        </p:spPr>
      </p:pic>
      <p:sp>
        <p:nvSpPr>
          <p:cNvPr id="2" name="Naslov 1"/>
          <p:cNvSpPr>
            <a:spLocks noGrp="1"/>
          </p:cNvSpPr>
          <p:nvPr>
            <p:ph type="title"/>
          </p:nvPr>
        </p:nvSpPr>
        <p:spPr>
          <a:xfrm>
            <a:off x="446747" y="951058"/>
            <a:ext cx="8229600" cy="1143000"/>
          </a:xfrm>
        </p:spPr>
        <p:txBody>
          <a:bodyPr>
            <a:noAutofit/>
          </a:bodyPr>
          <a:lstStyle/>
          <a:p>
            <a:pPr algn="l"/>
            <a:r>
              <a:rPr lang="sl-SI" sz="1600" b="1" dirty="0"/>
              <a:t>Atelje – delo na veliko </a:t>
            </a:r>
            <a:r>
              <a:rPr lang="sl-SI" sz="1600" b="1" dirty="0" err="1"/>
              <a:t>površ</a:t>
            </a:r>
            <a:r>
              <a:rPr lang="it-IT" sz="1600" b="1" dirty="0"/>
              <a:t>ino</a:t>
            </a:r>
            <a:r>
              <a:rPr lang="sl-SI" sz="1400" b="1" dirty="0"/>
              <a:t/>
            </a:r>
            <a:br>
              <a:rPr lang="sl-SI" sz="1400" b="1" dirty="0"/>
            </a:br>
            <a:r>
              <a:rPr lang="sl-SI" sz="1400" dirty="0"/>
              <a:t/>
            </a:r>
            <a:br>
              <a:rPr lang="sl-SI" sz="1400" dirty="0"/>
            </a:br>
            <a:r>
              <a:rPr lang="sl-SI" sz="1400" dirty="0"/>
              <a:t>Ustvarjanje v gostujočem prostoru, kjer ni bilo potrebno „paziti“, spoznavanje ekspresije, svoboda giba, telesa, … nov medij: materialnost barve, uporaba čopiča, valjčka, rok, …</a:t>
            </a:r>
            <a:br>
              <a:rPr lang="sl-SI" sz="1400" dirty="0"/>
            </a:br>
            <a:endParaRPr lang="sl-SI" sz="1400" dirty="0"/>
          </a:p>
        </p:txBody>
      </p:sp>
      <p:pic>
        <p:nvPicPr>
          <p:cNvPr id="8" name="Slika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48170" y="4149080"/>
            <a:ext cx="3216781" cy="2279915"/>
          </a:xfrm>
          <a:prstGeom prst="rect">
            <a:avLst/>
          </a:prstGeom>
        </p:spPr>
      </p:pic>
      <p:pic>
        <p:nvPicPr>
          <p:cNvPr id="10" name="Slika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004048" y="4149080"/>
            <a:ext cx="3096344" cy="2327920"/>
          </a:xfrm>
          <a:prstGeom prst="rect">
            <a:avLst/>
          </a:prstGeom>
        </p:spPr>
      </p:pic>
      <p:pic>
        <p:nvPicPr>
          <p:cNvPr id="11" name="officeArt object" descr="Slika 21"/>
          <p:cNvPicPr/>
          <p:nvPr/>
        </p:nvPicPr>
        <p:blipFill>
          <a:blip r:embed="rId7" cstate="print"/>
          <a:stretch>
            <a:fillRect/>
          </a:stretch>
        </p:blipFill>
        <p:spPr>
          <a:xfrm>
            <a:off x="1548169" y="1988840"/>
            <a:ext cx="3240155" cy="2048257"/>
          </a:xfrm>
          <a:prstGeom prst="rect">
            <a:avLst/>
          </a:prstGeom>
          <a:ln w="12700" cap="flat">
            <a:noFill/>
            <a:miter lim="400000"/>
          </a:ln>
          <a:effectLst/>
        </p:spPr>
      </p:pic>
      <p:sp>
        <p:nvSpPr>
          <p:cNvPr id="3" name="Pravokotnik 2"/>
          <p:cNvSpPr/>
          <p:nvPr/>
        </p:nvSpPr>
        <p:spPr>
          <a:xfrm>
            <a:off x="179406" y="4459604"/>
            <a:ext cx="1360885" cy="2031325"/>
          </a:xfrm>
          <a:prstGeom prst="rect">
            <a:avLst/>
          </a:prstGeom>
        </p:spPr>
        <p:txBody>
          <a:bodyPr wrap="square">
            <a:spAutoFit/>
          </a:bodyPr>
          <a:lstStyle/>
          <a:p>
            <a:r>
              <a:rPr lang="sl-SI" sz="1400" dirty="0"/>
              <a:t>Delo v ateljeju – prva plast in pojem </a:t>
            </a:r>
          </a:p>
          <a:p>
            <a:r>
              <a:rPr lang="sl-SI" sz="1400" b="1" dirty="0"/>
              <a:t>BARVE</a:t>
            </a:r>
            <a:r>
              <a:rPr lang="sl-SI" sz="1400" dirty="0"/>
              <a:t>. Njena ekspresivna moč in energija </a:t>
            </a:r>
            <a:r>
              <a:rPr lang="sl-SI" sz="1400" dirty="0" err="1"/>
              <a:t>sovice</a:t>
            </a:r>
            <a:r>
              <a:rPr lang="sl-SI" sz="1400" dirty="0"/>
              <a:t> </a:t>
            </a:r>
            <a:r>
              <a:rPr lang="sl-SI" sz="1400" dirty="0" err="1"/>
              <a:t>Oke</a:t>
            </a:r>
            <a:r>
              <a:rPr lang="sl-SI" sz="1400" dirty="0"/>
              <a:t>, počutja otrok, … </a:t>
            </a:r>
          </a:p>
        </p:txBody>
      </p:sp>
    </p:spTree>
    <p:extLst>
      <p:ext uri="{BB962C8B-B14F-4D97-AF65-F5344CB8AC3E}">
        <p14:creationId xmlns:p14="http://schemas.microsoft.com/office/powerpoint/2010/main" xmlns="" val="1017210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0"/>
            <a:ext cx="9266723" cy="951058"/>
          </a:xfrm>
          <a:prstGeom prst="rect">
            <a:avLst/>
          </a:prstGeom>
        </p:spPr>
      </p:pic>
      <p:pic>
        <p:nvPicPr>
          <p:cNvPr id="5" name="Označba mesta vsebine 4"/>
          <p:cNvPicPr>
            <a:picLocks noGrp="1" noChangeAspect="1"/>
          </p:cNvPicPr>
          <p:nvPr>
            <p:ph idx="1"/>
          </p:nvPr>
        </p:nvPicPr>
        <p:blipFill>
          <a:blip r:embed="rId4" cstate="print"/>
          <a:stretch>
            <a:fillRect/>
          </a:stretch>
        </p:blipFill>
        <p:spPr>
          <a:xfrm>
            <a:off x="822635" y="3524824"/>
            <a:ext cx="7498730" cy="676715"/>
          </a:xfrm>
          <a:prstGeom prst="rect">
            <a:avLst/>
          </a:prstGeom>
        </p:spPr>
      </p:pic>
      <p:pic>
        <p:nvPicPr>
          <p:cNvPr id="6" name="Slika 5"/>
          <p:cNvPicPr>
            <a:picLocks noChangeAspect="1"/>
          </p:cNvPicPr>
          <p:nvPr/>
        </p:nvPicPr>
        <p:blipFill>
          <a:blip r:embed="rId5" cstate="print"/>
          <a:stretch>
            <a:fillRect/>
          </a:stretch>
        </p:blipFill>
        <p:spPr>
          <a:xfrm>
            <a:off x="275347" y="3608132"/>
            <a:ext cx="3851920" cy="2393279"/>
          </a:xfrm>
          <a:prstGeom prst="rect">
            <a:avLst/>
          </a:prstGeom>
        </p:spPr>
      </p:pic>
      <p:pic>
        <p:nvPicPr>
          <p:cNvPr id="7" name="Slika 6"/>
          <p:cNvPicPr>
            <a:picLocks noChangeAspect="1"/>
          </p:cNvPicPr>
          <p:nvPr/>
        </p:nvPicPr>
        <p:blipFill>
          <a:blip r:embed="rId6" cstate="print"/>
          <a:stretch>
            <a:fillRect/>
          </a:stretch>
        </p:blipFill>
        <p:spPr>
          <a:xfrm>
            <a:off x="4229461" y="3585321"/>
            <a:ext cx="4151606" cy="2411771"/>
          </a:xfrm>
          <a:prstGeom prst="rect">
            <a:avLst/>
          </a:prstGeom>
        </p:spPr>
      </p:pic>
      <p:pic>
        <p:nvPicPr>
          <p:cNvPr id="8" name="Slika 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51520" y="951058"/>
            <a:ext cx="3851920" cy="2567947"/>
          </a:xfrm>
          <a:prstGeom prst="rect">
            <a:avLst/>
          </a:prstGeom>
        </p:spPr>
      </p:pic>
      <p:sp>
        <p:nvSpPr>
          <p:cNvPr id="10" name="Pravokotnik 9"/>
          <p:cNvSpPr/>
          <p:nvPr/>
        </p:nvSpPr>
        <p:spPr>
          <a:xfrm>
            <a:off x="4229461" y="6132216"/>
            <a:ext cx="3816424" cy="430887"/>
          </a:xfrm>
          <a:prstGeom prst="rect">
            <a:avLst/>
          </a:prstGeom>
        </p:spPr>
        <p:txBody>
          <a:bodyPr wrap="square">
            <a:spAutoFit/>
          </a:bodyPr>
          <a:lstStyle/>
          <a:p>
            <a:r>
              <a:rPr lang="sl-SI" sz="1100" dirty="0"/>
              <a:t>Foto: </a:t>
            </a:r>
            <a:r>
              <a:rPr lang="sl-SI" sz="1100" dirty="0" err="1"/>
              <a:t>Doslikava</a:t>
            </a:r>
            <a:r>
              <a:rPr lang="sl-SI" sz="1100" dirty="0"/>
              <a:t> živali, ki jih </a:t>
            </a:r>
            <a:r>
              <a:rPr lang="sl-SI" sz="1100" dirty="0" err="1"/>
              <a:t>sovica</a:t>
            </a:r>
            <a:r>
              <a:rPr lang="sl-SI" sz="1100" dirty="0"/>
              <a:t> </a:t>
            </a:r>
            <a:r>
              <a:rPr lang="sl-SI" sz="1100" dirty="0" err="1"/>
              <a:t>Oka</a:t>
            </a:r>
            <a:r>
              <a:rPr lang="sl-SI" sz="1100" dirty="0"/>
              <a:t> sreča na sprehodu. Podlaga – </a:t>
            </a:r>
            <a:r>
              <a:rPr lang="sl-SI" sz="1100" dirty="0" err="1"/>
              <a:t>print</a:t>
            </a:r>
            <a:r>
              <a:rPr lang="sl-SI" sz="1100" dirty="0"/>
              <a:t> njihove podlage na platno. </a:t>
            </a:r>
          </a:p>
        </p:txBody>
      </p:sp>
      <p:sp>
        <p:nvSpPr>
          <p:cNvPr id="13" name="Pravokotnik 12"/>
          <p:cNvSpPr/>
          <p:nvPr/>
        </p:nvSpPr>
        <p:spPr>
          <a:xfrm>
            <a:off x="228909" y="6109132"/>
            <a:ext cx="3828093" cy="430887"/>
          </a:xfrm>
          <a:prstGeom prst="rect">
            <a:avLst/>
          </a:prstGeom>
        </p:spPr>
        <p:txBody>
          <a:bodyPr wrap="square">
            <a:spAutoFit/>
          </a:bodyPr>
          <a:lstStyle/>
          <a:p>
            <a:r>
              <a:rPr lang="sl-SI" sz="1100" dirty="0"/>
              <a:t>Foto: Odslikava silhuete sebe na veliko platno in dodajanje ostalega materiala.</a:t>
            </a:r>
          </a:p>
        </p:txBody>
      </p:sp>
      <p:sp>
        <p:nvSpPr>
          <p:cNvPr id="2" name="Pravokotnik 1"/>
          <p:cNvSpPr/>
          <p:nvPr/>
        </p:nvSpPr>
        <p:spPr>
          <a:xfrm>
            <a:off x="4229460" y="1016773"/>
            <a:ext cx="4433356" cy="1384995"/>
          </a:xfrm>
          <a:prstGeom prst="rect">
            <a:avLst/>
          </a:prstGeom>
        </p:spPr>
        <p:txBody>
          <a:bodyPr wrap="square">
            <a:spAutoFit/>
          </a:bodyPr>
          <a:lstStyle/>
          <a:p>
            <a:r>
              <a:rPr lang="sl-SI" sz="1400" dirty="0"/>
              <a:t>Nadaljevanje dela na predhodno ustvarjenih delih: spoznavanje natančnosti, reševanje problemov, dodajanje detajlov, … bomo s tem delo uničili ali nadgradili, moramo sedaj bolj paziti, kot na začetku, … soočenje s tveganjem napake, … njihova dela reproducirana in </a:t>
            </a:r>
            <a:r>
              <a:rPr lang="sl-SI" sz="1400" dirty="0" err="1"/>
              <a:t>printana</a:t>
            </a:r>
            <a:r>
              <a:rPr lang="sl-SI" sz="1400" dirty="0"/>
              <a:t> na novo platno – kaj mi dovolijo uporabiti za delo naprej, … </a:t>
            </a:r>
          </a:p>
        </p:txBody>
      </p:sp>
    </p:spTree>
    <p:extLst>
      <p:ext uri="{BB962C8B-B14F-4D97-AF65-F5344CB8AC3E}">
        <p14:creationId xmlns:p14="http://schemas.microsoft.com/office/powerpoint/2010/main" xmlns="" val="1314729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0"/>
            <a:ext cx="9266723" cy="951058"/>
          </a:xfrm>
          <a:prstGeom prst="rect">
            <a:avLst/>
          </a:prstGeom>
        </p:spPr>
      </p:pic>
      <p:sp>
        <p:nvSpPr>
          <p:cNvPr id="2" name="Naslov 1"/>
          <p:cNvSpPr>
            <a:spLocks noGrp="1"/>
          </p:cNvSpPr>
          <p:nvPr>
            <p:ph type="title"/>
          </p:nvPr>
        </p:nvSpPr>
        <p:spPr>
          <a:xfrm>
            <a:off x="446747" y="951058"/>
            <a:ext cx="8229600" cy="1143000"/>
          </a:xfrm>
        </p:spPr>
        <p:txBody>
          <a:bodyPr>
            <a:noAutofit/>
          </a:bodyPr>
          <a:lstStyle/>
          <a:p>
            <a:pPr algn="l"/>
            <a:r>
              <a:rPr lang="sl-SI" sz="1600" b="1" dirty="0"/>
              <a:t>Atelje – delo na veliko </a:t>
            </a:r>
            <a:r>
              <a:rPr lang="sl-SI" sz="1600" b="1" dirty="0" err="1"/>
              <a:t>površ</a:t>
            </a:r>
            <a:r>
              <a:rPr lang="it-IT" sz="1600" b="1" dirty="0"/>
              <a:t>ino</a:t>
            </a:r>
            <a:r>
              <a:rPr lang="sl-SI" sz="1400" b="1" dirty="0"/>
              <a:t/>
            </a:r>
            <a:br>
              <a:rPr lang="sl-SI" sz="1400" b="1" dirty="0"/>
            </a:br>
            <a:r>
              <a:rPr lang="sl-SI" sz="1400" dirty="0"/>
              <a:t/>
            </a:r>
            <a:br>
              <a:rPr lang="sl-SI" sz="1400" dirty="0"/>
            </a:br>
            <a:r>
              <a:rPr lang="sl-SI" sz="1400" dirty="0"/>
              <a:t> vnašanje opazovanih OBLIK, risbe, … </a:t>
            </a:r>
          </a:p>
        </p:txBody>
      </p:sp>
      <p:pic>
        <p:nvPicPr>
          <p:cNvPr id="11" name="Slika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0083" y="2005924"/>
            <a:ext cx="6372200" cy="4025364"/>
          </a:xfrm>
          <a:prstGeom prst="rect">
            <a:avLst/>
          </a:prstGeom>
        </p:spPr>
      </p:pic>
    </p:spTree>
    <p:extLst>
      <p:ext uri="{BB962C8B-B14F-4D97-AF65-F5344CB8AC3E}">
        <p14:creationId xmlns:p14="http://schemas.microsoft.com/office/powerpoint/2010/main" xmlns="" val="4212000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0"/>
            <a:ext cx="9266723" cy="951058"/>
          </a:xfrm>
          <a:prstGeom prst="rect">
            <a:avLst/>
          </a:prstGeom>
        </p:spPr>
      </p:pic>
      <p:sp>
        <p:nvSpPr>
          <p:cNvPr id="2" name="Naslov 1"/>
          <p:cNvSpPr>
            <a:spLocks noGrp="1"/>
          </p:cNvSpPr>
          <p:nvPr>
            <p:ph type="title"/>
          </p:nvPr>
        </p:nvSpPr>
        <p:spPr>
          <a:xfrm>
            <a:off x="446747" y="951058"/>
            <a:ext cx="8229600" cy="1143000"/>
          </a:xfrm>
        </p:spPr>
        <p:txBody>
          <a:bodyPr>
            <a:noAutofit/>
          </a:bodyPr>
          <a:lstStyle/>
          <a:p>
            <a:pPr algn="l"/>
            <a:r>
              <a:rPr lang="sl-SI" sz="1400" b="1" dirty="0"/>
              <a:t> </a:t>
            </a:r>
            <a:br>
              <a:rPr lang="sl-SI" sz="1400" b="1" dirty="0"/>
            </a:br>
            <a:r>
              <a:rPr lang="sl-SI" sz="1400" dirty="0"/>
              <a:t/>
            </a:r>
            <a:br>
              <a:rPr lang="sl-SI" sz="1400" dirty="0"/>
            </a:br>
            <a:r>
              <a:rPr lang="sl-SI" sz="1400" dirty="0"/>
              <a:t> </a:t>
            </a:r>
          </a:p>
        </p:txBody>
      </p:sp>
      <p:sp>
        <p:nvSpPr>
          <p:cNvPr id="3" name="Pravokotnik 2"/>
          <p:cNvSpPr/>
          <p:nvPr/>
        </p:nvSpPr>
        <p:spPr>
          <a:xfrm>
            <a:off x="4327632" y="6191885"/>
            <a:ext cx="3139001" cy="430887"/>
          </a:xfrm>
          <a:prstGeom prst="rect">
            <a:avLst/>
          </a:prstGeom>
        </p:spPr>
        <p:txBody>
          <a:bodyPr wrap="none">
            <a:spAutoFit/>
          </a:bodyPr>
          <a:lstStyle/>
          <a:p>
            <a:r>
              <a:rPr lang="sl-SI" sz="1100" dirty="0"/>
              <a:t>Foto: Primer moje dodane risbe na podlago otrok – </a:t>
            </a:r>
          </a:p>
          <a:p>
            <a:r>
              <a:rPr lang="sl-SI" sz="1100" dirty="0"/>
              <a:t>levo odtisi mask </a:t>
            </a:r>
            <a:r>
              <a:rPr lang="sl-SI" sz="1100" dirty="0" err="1"/>
              <a:t>sovice</a:t>
            </a:r>
            <a:r>
              <a:rPr lang="sl-SI" sz="1100" dirty="0"/>
              <a:t> </a:t>
            </a:r>
            <a:r>
              <a:rPr lang="sl-SI" sz="1100" dirty="0" err="1"/>
              <a:t>Oke</a:t>
            </a:r>
            <a:r>
              <a:rPr lang="sl-SI" sz="1100" dirty="0"/>
              <a:t>; desno lisica. </a:t>
            </a:r>
          </a:p>
        </p:txBody>
      </p:sp>
      <p:pic>
        <p:nvPicPr>
          <p:cNvPr id="6" name="Slika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4141" y="2480836"/>
            <a:ext cx="3577928" cy="3647608"/>
          </a:xfrm>
          <a:prstGeom prst="rect">
            <a:avLst/>
          </a:prstGeom>
        </p:spPr>
      </p:pic>
      <p:pic>
        <p:nvPicPr>
          <p:cNvPr id="8" name="Slika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327632" y="958408"/>
            <a:ext cx="1855827" cy="1396969"/>
          </a:xfrm>
          <a:prstGeom prst="rect">
            <a:avLst/>
          </a:prstGeom>
        </p:spPr>
      </p:pic>
      <p:sp>
        <p:nvSpPr>
          <p:cNvPr id="9" name="Pravokotnik 8"/>
          <p:cNvSpPr/>
          <p:nvPr/>
        </p:nvSpPr>
        <p:spPr>
          <a:xfrm>
            <a:off x="564141" y="6276524"/>
            <a:ext cx="1372492" cy="261610"/>
          </a:xfrm>
          <a:prstGeom prst="rect">
            <a:avLst/>
          </a:prstGeom>
        </p:spPr>
        <p:txBody>
          <a:bodyPr wrap="none">
            <a:spAutoFit/>
          </a:bodyPr>
          <a:lstStyle/>
          <a:p>
            <a:r>
              <a:rPr lang="sl-SI" sz="1100" dirty="0"/>
              <a:t>Foto: Podlaga otrok. </a:t>
            </a:r>
          </a:p>
        </p:txBody>
      </p:sp>
      <p:pic>
        <p:nvPicPr>
          <p:cNvPr id="5" name="Slika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27632" y="2480836"/>
            <a:ext cx="4572000" cy="3647608"/>
          </a:xfrm>
          <a:prstGeom prst="rect">
            <a:avLst/>
          </a:prstGeom>
        </p:spPr>
      </p:pic>
    </p:spTree>
    <p:extLst>
      <p:ext uri="{BB962C8B-B14F-4D97-AF65-F5344CB8AC3E}">
        <p14:creationId xmlns:p14="http://schemas.microsoft.com/office/powerpoint/2010/main" xmlns="" val="1806392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0"/>
            <a:ext cx="9266723" cy="951058"/>
          </a:xfrm>
          <a:prstGeom prst="rect">
            <a:avLst/>
          </a:prstGeom>
        </p:spPr>
      </p:pic>
      <p:pic>
        <p:nvPicPr>
          <p:cNvPr id="5" name="Označba mesta vsebine 4"/>
          <p:cNvPicPr>
            <a:picLocks noGrp="1" noChangeAspect="1"/>
          </p:cNvPicPr>
          <p:nvPr>
            <p:ph idx="1"/>
          </p:nvPr>
        </p:nvPicPr>
        <p:blipFill>
          <a:blip r:embed="rId4" cstate="print"/>
          <a:stretch>
            <a:fillRect/>
          </a:stretch>
        </p:blipFill>
        <p:spPr>
          <a:xfrm>
            <a:off x="822635" y="3524824"/>
            <a:ext cx="7498730" cy="676715"/>
          </a:xfrm>
          <a:prstGeom prst="rect">
            <a:avLst/>
          </a:prstGeom>
        </p:spPr>
      </p:pic>
      <p:pic>
        <p:nvPicPr>
          <p:cNvPr id="11" name="officeArt object" descr="Slika 45"/>
          <p:cNvPicPr/>
          <p:nvPr/>
        </p:nvPicPr>
        <p:blipFill>
          <a:blip r:embed="rId5" cstate="print"/>
          <a:stretch>
            <a:fillRect/>
          </a:stretch>
        </p:blipFill>
        <p:spPr>
          <a:xfrm>
            <a:off x="431523" y="1693876"/>
            <a:ext cx="6912768" cy="4896544"/>
          </a:xfrm>
          <a:prstGeom prst="rect">
            <a:avLst/>
          </a:prstGeom>
          <a:ln w="12700" cap="flat">
            <a:noFill/>
            <a:miter lim="400000"/>
          </a:ln>
          <a:effectLst/>
        </p:spPr>
      </p:pic>
      <p:sp>
        <p:nvSpPr>
          <p:cNvPr id="3" name="Pravokotnik 2"/>
          <p:cNvSpPr/>
          <p:nvPr/>
        </p:nvSpPr>
        <p:spPr>
          <a:xfrm>
            <a:off x="7452883" y="5651701"/>
            <a:ext cx="1547664" cy="1107996"/>
          </a:xfrm>
          <a:prstGeom prst="rect">
            <a:avLst/>
          </a:prstGeom>
        </p:spPr>
        <p:txBody>
          <a:bodyPr wrap="square">
            <a:spAutoFit/>
          </a:bodyPr>
          <a:lstStyle/>
          <a:p>
            <a:r>
              <a:rPr lang="sl-SI" sz="1100" dirty="0"/>
              <a:t>Likovno delo: </a:t>
            </a:r>
          </a:p>
          <a:p>
            <a:r>
              <a:rPr lang="sl-SI" sz="1100" dirty="0"/>
              <a:t>Otroci skupine </a:t>
            </a:r>
            <a:r>
              <a:rPr lang="sl-SI" sz="1100" dirty="0" err="1"/>
              <a:t>Sovice</a:t>
            </a:r>
            <a:r>
              <a:rPr lang="sl-SI" sz="1100" dirty="0"/>
              <a:t> in </a:t>
            </a:r>
          </a:p>
          <a:p>
            <a:r>
              <a:rPr lang="sl-SI" sz="1100" dirty="0"/>
              <a:t>Katja B. </a:t>
            </a:r>
            <a:r>
              <a:rPr lang="sl-SI" sz="1100" dirty="0" err="1"/>
              <a:t>Sudec</a:t>
            </a:r>
            <a:r>
              <a:rPr lang="sl-SI" sz="1100" dirty="0"/>
              <a:t>; </a:t>
            </a:r>
          </a:p>
          <a:p>
            <a:r>
              <a:rPr lang="sl-SI" sz="1100" dirty="0"/>
              <a:t>„Sprehod </a:t>
            </a:r>
            <a:r>
              <a:rPr lang="sl-SI" sz="1100" dirty="0" err="1"/>
              <a:t>sovice</a:t>
            </a:r>
            <a:r>
              <a:rPr lang="sl-SI" sz="1100" dirty="0"/>
              <a:t> </a:t>
            </a:r>
            <a:r>
              <a:rPr lang="sl-SI" sz="1100" dirty="0" err="1"/>
              <a:t>Oke</a:t>
            </a:r>
            <a:r>
              <a:rPr lang="sl-SI" sz="1100" dirty="0"/>
              <a:t>“; </a:t>
            </a:r>
          </a:p>
          <a:p>
            <a:r>
              <a:rPr lang="sl-SI" sz="1100" dirty="0"/>
              <a:t>akril na platno, različni</a:t>
            </a:r>
          </a:p>
          <a:p>
            <a:r>
              <a:rPr lang="sl-SI" sz="1100" dirty="0"/>
              <a:t>materiali; 2019</a:t>
            </a:r>
          </a:p>
        </p:txBody>
      </p:sp>
    </p:spTree>
    <p:extLst>
      <p:ext uri="{BB962C8B-B14F-4D97-AF65-F5344CB8AC3E}">
        <p14:creationId xmlns:p14="http://schemas.microsoft.com/office/powerpoint/2010/main" xmlns="" val="351884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0"/>
            <a:ext cx="9266723" cy="951058"/>
          </a:xfrm>
          <a:prstGeom prst="rect">
            <a:avLst/>
          </a:prstGeom>
        </p:spPr>
      </p:pic>
      <p:sp>
        <p:nvSpPr>
          <p:cNvPr id="2" name="Pravokotnik 1"/>
          <p:cNvSpPr/>
          <p:nvPr/>
        </p:nvSpPr>
        <p:spPr>
          <a:xfrm>
            <a:off x="4762455" y="5789349"/>
            <a:ext cx="4170864" cy="600164"/>
          </a:xfrm>
          <a:prstGeom prst="rect">
            <a:avLst/>
          </a:prstGeom>
        </p:spPr>
        <p:txBody>
          <a:bodyPr wrap="square">
            <a:spAutoFit/>
          </a:bodyPr>
          <a:lstStyle/>
          <a:p>
            <a:r>
              <a:rPr lang="sl-SI" sz="1100" dirty="0"/>
              <a:t>Likovno delo: </a:t>
            </a:r>
          </a:p>
          <a:p>
            <a:r>
              <a:rPr lang="sl-SI" sz="1100" dirty="0"/>
              <a:t>Otroci skupine </a:t>
            </a:r>
            <a:r>
              <a:rPr lang="sl-SI" sz="1100" dirty="0" err="1"/>
              <a:t>Sovice</a:t>
            </a:r>
            <a:r>
              <a:rPr lang="sl-SI" sz="1100" dirty="0"/>
              <a:t>; „Sprehod </a:t>
            </a:r>
            <a:r>
              <a:rPr lang="sl-SI" sz="1100" dirty="0" err="1"/>
              <a:t>Sovice</a:t>
            </a:r>
            <a:r>
              <a:rPr lang="sl-SI" sz="1100" dirty="0"/>
              <a:t> </a:t>
            </a:r>
            <a:r>
              <a:rPr lang="sl-SI" sz="1100" dirty="0" err="1"/>
              <a:t>Oke</a:t>
            </a:r>
            <a:r>
              <a:rPr lang="sl-SI" sz="1100" dirty="0"/>
              <a:t>“; akril na platno, različni materiali; 2019</a:t>
            </a:r>
          </a:p>
        </p:txBody>
      </p:sp>
      <p:pic>
        <p:nvPicPr>
          <p:cNvPr id="9" name="Slika 8"/>
          <p:cNvPicPr>
            <a:picLocks noChangeAspect="1"/>
          </p:cNvPicPr>
          <p:nvPr/>
        </p:nvPicPr>
        <p:blipFill>
          <a:blip r:embed="rId4" cstate="print"/>
          <a:stretch>
            <a:fillRect/>
          </a:stretch>
        </p:blipFill>
        <p:spPr>
          <a:xfrm>
            <a:off x="4788024" y="1916832"/>
            <a:ext cx="3457594" cy="3783469"/>
          </a:xfrm>
          <a:prstGeom prst="rect">
            <a:avLst/>
          </a:prstGeom>
        </p:spPr>
      </p:pic>
      <p:pic>
        <p:nvPicPr>
          <p:cNvPr id="10" name="officeArt object" descr="Slika 47"/>
          <p:cNvPicPr/>
          <p:nvPr/>
        </p:nvPicPr>
        <p:blipFill>
          <a:blip r:embed="rId5" cstate="print"/>
          <a:stretch>
            <a:fillRect/>
          </a:stretch>
        </p:blipFill>
        <p:spPr>
          <a:xfrm>
            <a:off x="611560" y="2924944"/>
            <a:ext cx="3951312" cy="2775357"/>
          </a:xfrm>
          <a:prstGeom prst="rect">
            <a:avLst/>
          </a:prstGeom>
          <a:ln w="12700" cap="flat">
            <a:noFill/>
            <a:miter lim="400000"/>
          </a:ln>
          <a:effectLst/>
        </p:spPr>
      </p:pic>
      <p:sp>
        <p:nvSpPr>
          <p:cNvPr id="5" name="Pravokotnik 4"/>
          <p:cNvSpPr/>
          <p:nvPr/>
        </p:nvSpPr>
        <p:spPr>
          <a:xfrm>
            <a:off x="549705" y="5789349"/>
            <a:ext cx="4572000" cy="430887"/>
          </a:xfrm>
          <a:prstGeom prst="rect">
            <a:avLst/>
          </a:prstGeom>
        </p:spPr>
        <p:txBody>
          <a:bodyPr>
            <a:spAutoFit/>
          </a:bodyPr>
          <a:lstStyle/>
          <a:p>
            <a:r>
              <a:rPr lang="sl-SI" sz="1100" dirty="0"/>
              <a:t>Foto: Manjša platna, nastala individualno v skupini </a:t>
            </a:r>
            <a:r>
              <a:rPr lang="sl-SI" sz="1100" dirty="0" err="1"/>
              <a:t>Sovice</a:t>
            </a:r>
            <a:r>
              <a:rPr lang="sl-SI" sz="1100" dirty="0"/>
              <a:t>, 5 – 6 let, </a:t>
            </a:r>
          </a:p>
          <a:p>
            <a:r>
              <a:rPr lang="sl-SI" sz="1100" dirty="0"/>
              <a:t>vzgojiteljica Ksenja Viher Kosi.</a:t>
            </a:r>
          </a:p>
        </p:txBody>
      </p:sp>
      <p:sp>
        <p:nvSpPr>
          <p:cNvPr id="7" name="Pravokotnik 6"/>
          <p:cNvSpPr/>
          <p:nvPr/>
        </p:nvSpPr>
        <p:spPr>
          <a:xfrm>
            <a:off x="470085" y="1170020"/>
            <a:ext cx="4572000" cy="830997"/>
          </a:xfrm>
          <a:prstGeom prst="rect">
            <a:avLst/>
          </a:prstGeom>
        </p:spPr>
        <p:txBody>
          <a:bodyPr>
            <a:spAutoFit/>
          </a:bodyPr>
          <a:lstStyle/>
          <a:p>
            <a:r>
              <a:rPr lang="sl-SI" sz="1600" b="1" dirty="0"/>
              <a:t>Druga nastala dela v skupini 5 – 6 let</a:t>
            </a:r>
          </a:p>
          <a:p>
            <a:endParaRPr lang="sl-SI" dirty="0"/>
          </a:p>
          <a:p>
            <a:r>
              <a:rPr lang="sl-SI" sz="1400" dirty="0"/>
              <a:t>Preverjanje osvojenega pristopa </a:t>
            </a:r>
            <a:r>
              <a:rPr lang="sl-SI" sz="1400" dirty="0" err="1"/>
              <a:t>plastenja</a:t>
            </a:r>
            <a:r>
              <a:rPr lang="sl-SI" sz="1400" dirty="0"/>
              <a:t> podobe.</a:t>
            </a:r>
          </a:p>
        </p:txBody>
      </p:sp>
    </p:spTree>
    <p:extLst>
      <p:ext uri="{BB962C8B-B14F-4D97-AF65-F5344CB8AC3E}">
        <p14:creationId xmlns:p14="http://schemas.microsoft.com/office/powerpoint/2010/main" xmlns="" val="920115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0"/>
            <a:ext cx="9266723" cy="951058"/>
          </a:xfrm>
          <a:prstGeom prst="rect">
            <a:avLst/>
          </a:prstGeom>
        </p:spPr>
      </p:pic>
      <p:pic>
        <p:nvPicPr>
          <p:cNvPr id="8" name="Slika 7"/>
          <p:cNvPicPr>
            <a:picLocks noChangeAspect="1"/>
          </p:cNvPicPr>
          <p:nvPr/>
        </p:nvPicPr>
        <p:blipFill rotWithShape="1">
          <a:blip r:embed="rId4" cstate="print"/>
          <a:srcRect l="4534" t="23327" r="17137" b="11400"/>
          <a:stretch/>
        </p:blipFill>
        <p:spPr>
          <a:xfrm>
            <a:off x="3189794" y="4081332"/>
            <a:ext cx="4406542" cy="2448079"/>
          </a:xfrm>
          <a:prstGeom prst="rect">
            <a:avLst/>
          </a:prstGeom>
        </p:spPr>
      </p:pic>
      <p:sp>
        <p:nvSpPr>
          <p:cNvPr id="3" name="Pravokotnik 2"/>
          <p:cNvSpPr/>
          <p:nvPr/>
        </p:nvSpPr>
        <p:spPr>
          <a:xfrm>
            <a:off x="7600728" y="4093491"/>
            <a:ext cx="1025745" cy="2492990"/>
          </a:xfrm>
          <a:prstGeom prst="rect">
            <a:avLst/>
          </a:prstGeom>
        </p:spPr>
        <p:txBody>
          <a:bodyPr wrap="square">
            <a:spAutoFit/>
          </a:bodyPr>
          <a:lstStyle/>
          <a:p>
            <a:r>
              <a:rPr lang="sl-SI" sz="1200" dirty="0"/>
              <a:t>Likovno delo: Katja. B. </a:t>
            </a:r>
            <a:r>
              <a:rPr lang="sl-SI" sz="1200" dirty="0" err="1"/>
              <a:t>Sudec</a:t>
            </a:r>
            <a:r>
              <a:rPr lang="sl-SI" sz="1200" dirty="0"/>
              <a:t>, otroci skupine </a:t>
            </a:r>
            <a:r>
              <a:rPr lang="sl-SI" sz="1200" dirty="0" err="1"/>
              <a:t>Sovice</a:t>
            </a:r>
            <a:r>
              <a:rPr lang="sl-SI" sz="1200" dirty="0"/>
              <a:t>; „ Sprehod v dežju“; akril in različni materiali na platno, prosojna tkanina, epoksi; 2019</a:t>
            </a:r>
          </a:p>
        </p:txBody>
      </p:sp>
      <p:pic>
        <p:nvPicPr>
          <p:cNvPr id="11" name="Slika 10"/>
          <p:cNvPicPr/>
          <p:nvPr/>
        </p:nvPicPr>
        <p:blipFill>
          <a:blip r:embed="rId5" cstate="print">
            <a:extLst>
              <a:ext uri="{28A0092B-C50C-407E-A947-70E740481C1C}">
                <a14:useLocalDpi xmlns:a14="http://schemas.microsoft.com/office/drawing/2010/main" xmlns="" val="0"/>
              </a:ext>
            </a:extLst>
          </a:blip>
          <a:stretch>
            <a:fillRect/>
          </a:stretch>
        </p:blipFill>
        <p:spPr>
          <a:xfrm>
            <a:off x="418947" y="1484784"/>
            <a:ext cx="4441085" cy="2438266"/>
          </a:xfrm>
          <a:prstGeom prst="rect">
            <a:avLst/>
          </a:prstGeom>
        </p:spPr>
      </p:pic>
      <p:sp>
        <p:nvSpPr>
          <p:cNvPr id="6" name="Pravokotnik 5"/>
          <p:cNvSpPr/>
          <p:nvPr/>
        </p:nvSpPr>
        <p:spPr>
          <a:xfrm>
            <a:off x="5004048" y="3492163"/>
            <a:ext cx="4572000" cy="430887"/>
          </a:xfrm>
          <a:prstGeom prst="rect">
            <a:avLst/>
          </a:prstGeom>
        </p:spPr>
        <p:txBody>
          <a:bodyPr>
            <a:spAutoFit/>
          </a:bodyPr>
          <a:lstStyle/>
          <a:p>
            <a:r>
              <a:rPr lang="sl-SI" sz="1100" dirty="0"/>
              <a:t>Primer 1: Prva plast: platno </a:t>
            </a:r>
            <a:r>
              <a:rPr lang="sl-SI" sz="1100" dirty="0" err="1"/>
              <a:t>soustvarjeno</a:t>
            </a:r>
            <a:r>
              <a:rPr lang="sl-SI" sz="1100" dirty="0"/>
              <a:t> z otroki, objekti </a:t>
            </a:r>
          </a:p>
          <a:p>
            <a:r>
              <a:rPr lang="sl-SI" sz="1100" dirty="0"/>
              <a:t>(maske </a:t>
            </a:r>
            <a:r>
              <a:rPr lang="sl-SI" sz="1100" dirty="0" err="1"/>
              <a:t>sovic</a:t>
            </a:r>
            <a:r>
              <a:rPr lang="sl-SI" sz="1100" dirty="0"/>
              <a:t>, ki so jih izdelali otroci, storži, plastično vejevje).</a:t>
            </a:r>
          </a:p>
        </p:txBody>
      </p:sp>
      <p:sp>
        <p:nvSpPr>
          <p:cNvPr id="2" name="Pravokotnik 1"/>
          <p:cNvSpPr/>
          <p:nvPr/>
        </p:nvSpPr>
        <p:spPr>
          <a:xfrm>
            <a:off x="5221560" y="1484784"/>
            <a:ext cx="2051139" cy="369332"/>
          </a:xfrm>
          <a:prstGeom prst="rect">
            <a:avLst/>
          </a:prstGeom>
        </p:spPr>
        <p:txBody>
          <a:bodyPr wrap="none">
            <a:spAutoFit/>
          </a:bodyPr>
          <a:lstStyle/>
          <a:p>
            <a:r>
              <a:rPr lang="sl-SI" b="1" dirty="0"/>
              <a:t>SOUSTVARJALNOST</a:t>
            </a:r>
            <a:endParaRPr lang="sl-SI" dirty="0"/>
          </a:p>
        </p:txBody>
      </p:sp>
    </p:spTree>
    <p:extLst>
      <p:ext uri="{BB962C8B-B14F-4D97-AF65-F5344CB8AC3E}">
        <p14:creationId xmlns:p14="http://schemas.microsoft.com/office/powerpoint/2010/main" xmlns="" val="2404108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1"/>
            <a:ext cx="9266723" cy="951893"/>
          </a:xfrm>
          <a:prstGeom prst="rect">
            <a:avLst/>
          </a:prstGeom>
        </p:spPr>
      </p:pic>
      <p:pic>
        <p:nvPicPr>
          <p:cNvPr id="5" name="Označba mesta vsebine 4"/>
          <p:cNvPicPr>
            <a:picLocks noGrp="1" noChangeAspect="1"/>
          </p:cNvPicPr>
          <p:nvPr>
            <p:ph idx="1"/>
          </p:nvPr>
        </p:nvPicPr>
        <p:blipFill>
          <a:blip r:embed="rId4" cstate="print"/>
          <a:stretch>
            <a:fillRect/>
          </a:stretch>
        </p:blipFill>
        <p:spPr>
          <a:xfrm>
            <a:off x="107504" y="2667941"/>
            <a:ext cx="7488833" cy="524732"/>
          </a:xfrm>
          <a:prstGeom prst="rect">
            <a:avLst/>
          </a:prstGeom>
        </p:spPr>
      </p:pic>
      <p:sp>
        <p:nvSpPr>
          <p:cNvPr id="2" name="Pravokotnik 1"/>
          <p:cNvSpPr/>
          <p:nvPr/>
        </p:nvSpPr>
        <p:spPr>
          <a:xfrm>
            <a:off x="600913" y="1052736"/>
            <a:ext cx="8064896" cy="1292662"/>
          </a:xfrm>
          <a:prstGeom prst="rect">
            <a:avLst/>
          </a:prstGeom>
        </p:spPr>
        <p:txBody>
          <a:bodyPr wrap="square">
            <a:spAutoFit/>
          </a:bodyPr>
          <a:lstStyle/>
          <a:p>
            <a:r>
              <a:rPr lang="sl-SI" b="1" dirty="0"/>
              <a:t>POSREDOVANJE IN POUSTVARJANJE</a:t>
            </a:r>
            <a:endParaRPr lang="sl-SI" dirty="0"/>
          </a:p>
          <a:p>
            <a:r>
              <a:rPr lang="sl-SI" dirty="0"/>
              <a:t> </a:t>
            </a:r>
            <a:endParaRPr lang="sl-SI" sz="1400" dirty="0"/>
          </a:p>
          <a:p>
            <a:r>
              <a:rPr lang="sl-SI" sz="1400" dirty="0"/>
              <a:t>Otroci so se med ustvarjanjem odpravili na ogled v galerijo in ob opazovanju podob spoznavali različna čustvena stanja, ki jih dela prebudijo in tehnike ter načine upodobitve ter opredeliti čustveno stanje, ki jih podobe prebudijo in/ali upodabljajo. </a:t>
            </a:r>
          </a:p>
        </p:txBody>
      </p:sp>
      <p:sp>
        <p:nvSpPr>
          <p:cNvPr id="3" name="Pravokotnik 2"/>
          <p:cNvSpPr/>
          <p:nvPr/>
        </p:nvSpPr>
        <p:spPr>
          <a:xfrm>
            <a:off x="590644" y="2345398"/>
            <a:ext cx="8147551" cy="4708981"/>
          </a:xfrm>
          <a:prstGeom prst="rect">
            <a:avLst/>
          </a:prstGeom>
        </p:spPr>
        <p:txBody>
          <a:bodyPr wrap="square">
            <a:spAutoFit/>
          </a:bodyPr>
          <a:lstStyle/>
          <a:p>
            <a:r>
              <a:rPr lang="sl-SI" sz="1600" b="1" dirty="0"/>
              <a:t>Teoretični uvid - posredovanje</a:t>
            </a:r>
            <a:endParaRPr lang="sl-SI" sz="1600" dirty="0"/>
          </a:p>
          <a:p>
            <a:r>
              <a:rPr lang="sl-SI" sz="1600" dirty="0"/>
              <a:t> </a:t>
            </a:r>
          </a:p>
          <a:p>
            <a:r>
              <a:rPr lang="sl-SI" sz="1600" b="1" dirty="0"/>
              <a:t>Diskurzi v galerijskem prostoru: </a:t>
            </a:r>
          </a:p>
          <a:p>
            <a:pPr marL="285750" indent="-285750">
              <a:buFont typeface="Arial" panose="020B0604020202020204" pitchFamily="34" charset="0"/>
              <a:buChar char="•"/>
            </a:pPr>
            <a:r>
              <a:rPr lang="sl-SI" sz="1400" dirty="0"/>
              <a:t>afirmativna oblika: - umetnost razumljena izključno kot domena strokovne javnosti</a:t>
            </a:r>
          </a:p>
          <a:p>
            <a:r>
              <a:rPr lang="sl-SI" sz="1400" dirty="0"/>
              <a:t>                                          - predavanja, razni strokovni dogodki, filmski programi, vodenje ter razstavni katalog</a:t>
            </a:r>
          </a:p>
          <a:p>
            <a:r>
              <a:rPr lang="sl-SI" sz="1400" dirty="0"/>
              <a:t>                                          - izvajalci: kustos, kurator, tudi umetnostni zgodovinar ali kritik</a:t>
            </a:r>
          </a:p>
          <a:p>
            <a:pPr marL="285750" indent="-285750">
              <a:buFont typeface="Arial" panose="020B0604020202020204" pitchFamily="34" charset="0"/>
              <a:buChar char="•"/>
            </a:pPr>
            <a:r>
              <a:rPr lang="sl-SI" sz="1400" dirty="0"/>
              <a:t>reproduktivna oblika: - povezava med izobraževalnimi inštitucijami ter galerijami.</a:t>
            </a:r>
          </a:p>
          <a:p>
            <a:r>
              <a:rPr lang="sl-SI" sz="1400" dirty="0"/>
              <a:t>                                               - publike, ki ne pride sama od sebe</a:t>
            </a:r>
          </a:p>
          <a:p>
            <a:r>
              <a:rPr lang="sl-SI" sz="1400" dirty="0"/>
              <a:t>                                               - galerijski in muzejski pedagogi, učitelji, vzgojitelji ter umetniki</a:t>
            </a:r>
          </a:p>
          <a:p>
            <a:pPr marL="285750" indent="-285750">
              <a:buFont typeface="Arial" panose="020B0604020202020204" pitchFamily="34" charset="0"/>
              <a:buChar char="•"/>
            </a:pPr>
            <a:r>
              <a:rPr lang="sl-SI" sz="1400" dirty="0" err="1"/>
              <a:t>dekonstruktivna</a:t>
            </a:r>
            <a:r>
              <a:rPr lang="sl-SI" sz="1400" dirty="0"/>
              <a:t> oblika:   - Nagovarja h kritičnemu raziskovanju predstavljenih del, delovanja dotične kulturne institucije, kulturnega ter izobraževalnega sistema. Omogoča ozaveščanje, da je predstavljeno le ena izmed možnih resnic! Tako omogoča  ter spodbuja kritičen pogled oz. mnenje. </a:t>
            </a:r>
          </a:p>
          <a:p>
            <a:r>
              <a:rPr lang="sl-SI" sz="1400" dirty="0"/>
              <a:t>       - torej širša javnost</a:t>
            </a:r>
          </a:p>
          <a:p>
            <a:r>
              <a:rPr lang="sl-SI" sz="1400" dirty="0"/>
              <a:t>       - </a:t>
            </a:r>
            <a:r>
              <a:rPr lang="sl-SI" sz="1400" u="sng" dirty="0"/>
              <a:t>izhaja iz umetnosti oz. iz umetniškega dela navzven</a:t>
            </a:r>
            <a:r>
              <a:rPr lang="sl-SI" sz="1400" dirty="0"/>
              <a:t>. Kaže se  v obliki intervencij na razstavah, </a:t>
            </a:r>
            <a:r>
              <a:rPr lang="sl-SI" sz="1400" dirty="0" err="1"/>
              <a:t>institucijsko</a:t>
            </a:r>
            <a:r>
              <a:rPr lang="sl-SI" sz="1400" dirty="0"/>
              <a:t> </a:t>
            </a:r>
          </a:p>
          <a:p>
            <a:r>
              <a:rPr lang="sl-SI" sz="1400" dirty="0"/>
              <a:t>         kritičnih vodstev, ipd. … </a:t>
            </a:r>
          </a:p>
          <a:p>
            <a:r>
              <a:rPr lang="sl-SI" sz="1400" dirty="0"/>
              <a:t>       - izvajalci: umetniki</a:t>
            </a:r>
          </a:p>
          <a:p>
            <a:pPr marL="285750" indent="-285750">
              <a:buFont typeface="Arial" panose="020B0604020202020204" pitchFamily="34" charset="0"/>
              <a:buChar char="•"/>
            </a:pPr>
            <a:r>
              <a:rPr lang="sl-SI" sz="1400" dirty="0" err="1"/>
              <a:t>transformativna</a:t>
            </a:r>
            <a:r>
              <a:rPr lang="sl-SI" sz="1400" dirty="0"/>
              <a:t> oblika: - </a:t>
            </a:r>
            <a:r>
              <a:rPr lang="sl-SI" sz="1400" dirty="0" err="1"/>
              <a:t>vzpodbuja</a:t>
            </a:r>
            <a:r>
              <a:rPr lang="sl-SI" sz="1400" dirty="0"/>
              <a:t> javnost k sooblikovanju</a:t>
            </a:r>
          </a:p>
          <a:p>
            <a:r>
              <a:rPr lang="sl-SI" sz="1400" dirty="0"/>
              <a:t>       - </a:t>
            </a:r>
            <a:r>
              <a:rPr lang="sl-SI" sz="1400" dirty="0" err="1"/>
              <a:t>vzpodbuja</a:t>
            </a:r>
            <a:r>
              <a:rPr lang="sl-SI" sz="1400" dirty="0"/>
              <a:t> projekte, ki niso nujno del razstave, a jo lahko tudi dopolnjujejo</a:t>
            </a:r>
          </a:p>
          <a:p>
            <a:r>
              <a:rPr lang="sl-SI" sz="1400" dirty="0"/>
              <a:t>Ta način je skupaj z </a:t>
            </a:r>
            <a:r>
              <a:rPr lang="sl-SI" sz="1400" dirty="0" err="1"/>
              <a:t>dekonstruktivnim</a:t>
            </a:r>
            <a:r>
              <a:rPr lang="sl-SI" sz="1400" dirty="0"/>
              <a:t> po eni strani najbolj kočljiv, saj </a:t>
            </a:r>
            <a:r>
              <a:rPr lang="sl-SI" sz="1400" u="sng" dirty="0"/>
              <a:t>izpodriva avtoriteto institucije.  </a:t>
            </a:r>
          </a:p>
          <a:p>
            <a:endParaRPr lang="sl-SI" sz="1400" dirty="0"/>
          </a:p>
          <a:p>
            <a:endParaRPr lang="sl-SI" sz="1400" dirty="0"/>
          </a:p>
        </p:txBody>
      </p:sp>
    </p:spTree>
    <p:extLst>
      <p:ext uri="{BB962C8B-B14F-4D97-AF65-F5344CB8AC3E}">
        <p14:creationId xmlns:p14="http://schemas.microsoft.com/office/powerpoint/2010/main" xmlns="" val="158154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1"/>
            <a:ext cx="9266723" cy="951893"/>
          </a:xfrm>
          <a:prstGeom prst="rect">
            <a:avLst/>
          </a:prstGeom>
        </p:spPr>
      </p:pic>
      <p:pic>
        <p:nvPicPr>
          <p:cNvPr id="5" name="Označba mesta vsebine 4"/>
          <p:cNvPicPr>
            <a:picLocks noGrp="1" noChangeAspect="1"/>
          </p:cNvPicPr>
          <p:nvPr>
            <p:ph idx="1"/>
          </p:nvPr>
        </p:nvPicPr>
        <p:blipFill>
          <a:blip r:embed="rId4" cstate="print"/>
          <a:stretch>
            <a:fillRect/>
          </a:stretch>
        </p:blipFill>
        <p:spPr>
          <a:xfrm>
            <a:off x="179512" y="1335076"/>
            <a:ext cx="7488833" cy="524732"/>
          </a:xfrm>
          <a:prstGeom prst="rect">
            <a:avLst/>
          </a:prstGeom>
        </p:spPr>
      </p:pic>
      <p:sp>
        <p:nvSpPr>
          <p:cNvPr id="2" name="Pravokotnik 1"/>
          <p:cNvSpPr/>
          <p:nvPr/>
        </p:nvSpPr>
        <p:spPr>
          <a:xfrm>
            <a:off x="611560" y="1916832"/>
            <a:ext cx="8064896" cy="2031325"/>
          </a:xfrm>
          <a:prstGeom prst="rect">
            <a:avLst/>
          </a:prstGeom>
        </p:spPr>
        <p:txBody>
          <a:bodyPr wrap="square">
            <a:spAutoFit/>
          </a:bodyPr>
          <a:lstStyle/>
          <a:p>
            <a:r>
              <a:rPr lang="sl-SI" sz="1400" dirty="0"/>
              <a:t>Ker sama zagovarjam lažje vživljanje v likovno umetnost, če smo v sproščeni in znani situaciji, sem najprej želela avtoritativnost galerijskega prostora omehčati s preprosto </a:t>
            </a:r>
            <a:r>
              <a:rPr lang="it-IT" sz="1400" dirty="0" err="1"/>
              <a:t>performativno</a:t>
            </a:r>
            <a:r>
              <a:rPr lang="it-IT" sz="1400" dirty="0"/>
              <a:t>  in </a:t>
            </a:r>
            <a:r>
              <a:rPr lang="it-IT" sz="1400" dirty="0" err="1"/>
              <a:t>participativno</a:t>
            </a:r>
            <a:r>
              <a:rPr lang="it-IT" sz="1400" dirty="0"/>
              <a:t> </a:t>
            </a:r>
            <a:r>
              <a:rPr lang="sl-SI" sz="1400" dirty="0"/>
              <a:t>vajo – tek po galeriji, s pomočjo katerega so se otroci:</a:t>
            </a:r>
          </a:p>
          <a:p>
            <a:pPr lvl="0" fontAlgn="base"/>
            <a:r>
              <a:rPr lang="sl-SI" sz="1400" dirty="0"/>
              <a:t>- prvič: znebili notranje napetosti,</a:t>
            </a:r>
          </a:p>
          <a:p>
            <a:pPr lvl="0" fontAlgn="base"/>
            <a:r>
              <a:rPr lang="sl-SI" sz="1400" dirty="0"/>
              <a:t>- drugič: znebili strahu pred osebjem ter slikami in</a:t>
            </a:r>
          </a:p>
          <a:p>
            <a:pPr lvl="0" fontAlgn="base"/>
            <a:r>
              <a:rPr lang="sl-SI" sz="1400" dirty="0"/>
              <a:t>- tretjič: na lastni koži spoznali razliko med tem, kar vidimo, ko gremo mimo objekta </a:t>
            </a:r>
          </a:p>
          <a:p>
            <a:pPr lvl="0" fontAlgn="base"/>
            <a:r>
              <a:rPr lang="sl-SI" sz="1400" dirty="0"/>
              <a:t>   ali predmeta ter slike hitro (prehitro),</a:t>
            </a:r>
            <a:r>
              <a:rPr lang="nl-NL" sz="1400" dirty="0"/>
              <a:t> in kar vidimo</a:t>
            </a:r>
            <a:r>
              <a:rPr lang="sl-SI" sz="1400" dirty="0"/>
              <a:t>, ko si vzamemo č</a:t>
            </a:r>
            <a:r>
              <a:rPr lang="en-US" sz="1400" dirty="0"/>
              <a:t>as in </a:t>
            </a:r>
            <a:r>
              <a:rPr lang="en-US" sz="1400" dirty="0" err="1"/>
              <a:t>grem</a:t>
            </a:r>
            <a:r>
              <a:rPr lang="sl-SI" sz="1400" dirty="0"/>
              <a:t>o </a:t>
            </a:r>
          </a:p>
          <a:p>
            <a:pPr lvl="0" fontAlgn="base"/>
            <a:r>
              <a:rPr lang="sl-SI" sz="1400" dirty="0"/>
              <a:t>   poč</a:t>
            </a:r>
            <a:r>
              <a:rPr lang="it-IT" sz="1400" dirty="0" err="1"/>
              <a:t>asi</a:t>
            </a:r>
            <a:r>
              <a:rPr lang="it-IT" sz="1400" dirty="0"/>
              <a:t>, </a:t>
            </a:r>
            <a:endParaRPr lang="sl-SI" sz="1400" dirty="0"/>
          </a:p>
          <a:p>
            <a:pPr lvl="0" fontAlgn="base"/>
            <a:r>
              <a:rPr lang="sl-SI" sz="1400" dirty="0"/>
              <a:t>-  </a:t>
            </a:r>
            <a:r>
              <a:rPr lang="it-IT" sz="1400" dirty="0" err="1"/>
              <a:t>četrtič</a:t>
            </a:r>
            <a:r>
              <a:rPr lang="it-IT" sz="1400" dirty="0"/>
              <a:t>: bili </a:t>
            </a:r>
            <a:r>
              <a:rPr lang="it-IT" sz="1400" dirty="0" err="1"/>
              <a:t>aktiv</a:t>
            </a:r>
            <a:r>
              <a:rPr lang="sl-SI" sz="1400" dirty="0"/>
              <a:t>n</a:t>
            </a:r>
            <a:r>
              <a:rPr lang="it-IT" sz="1400" dirty="0"/>
              <a:t>i </a:t>
            </a:r>
            <a:r>
              <a:rPr lang="it-IT" sz="1400" dirty="0" err="1"/>
              <a:t>akterji</a:t>
            </a:r>
            <a:r>
              <a:rPr lang="it-IT" sz="1400" dirty="0"/>
              <a:t>.</a:t>
            </a:r>
            <a:endParaRPr lang="sl-SI" sz="1400" dirty="0"/>
          </a:p>
        </p:txBody>
      </p:sp>
      <p:sp>
        <p:nvSpPr>
          <p:cNvPr id="7" name="Pravokotnik 6"/>
          <p:cNvSpPr/>
          <p:nvPr/>
        </p:nvSpPr>
        <p:spPr>
          <a:xfrm>
            <a:off x="611560" y="1091549"/>
            <a:ext cx="3029547" cy="338554"/>
          </a:xfrm>
          <a:prstGeom prst="rect">
            <a:avLst/>
          </a:prstGeom>
        </p:spPr>
        <p:txBody>
          <a:bodyPr wrap="none">
            <a:spAutoFit/>
          </a:bodyPr>
          <a:lstStyle/>
          <a:p>
            <a:r>
              <a:rPr lang="sl-SI" sz="1600" b="1" dirty="0" err="1"/>
              <a:t>Dekonstruktivna</a:t>
            </a:r>
            <a:r>
              <a:rPr lang="sl-SI" sz="1600" b="1" dirty="0"/>
              <a:t> oblika – primer: </a:t>
            </a:r>
            <a:endParaRPr lang="sl-SI" sz="1600" dirty="0"/>
          </a:p>
        </p:txBody>
      </p:sp>
    </p:spTree>
    <p:extLst>
      <p:ext uri="{BB962C8B-B14F-4D97-AF65-F5344CB8AC3E}">
        <p14:creationId xmlns:p14="http://schemas.microsoft.com/office/powerpoint/2010/main" xmlns="" val="1133601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grada besedila 3"/>
          <p:cNvSpPr>
            <a:spLocks noGrp="1"/>
          </p:cNvSpPr>
          <p:nvPr>
            <p:ph type="body" sz="half" idx="2"/>
          </p:nvPr>
        </p:nvSpPr>
        <p:spPr>
          <a:xfrm>
            <a:off x="683568" y="1484784"/>
            <a:ext cx="7844332" cy="4687416"/>
          </a:xfrm>
        </p:spPr>
        <p:txBody>
          <a:bodyPr/>
          <a:lstStyle/>
          <a:p>
            <a:endParaRPr lang="sl-SI" b="1" i="1" dirty="0"/>
          </a:p>
          <a:p>
            <a:r>
              <a:rPr lang="sl-SI" b="1" i="1" dirty="0"/>
              <a:t> Obravnavana področja: </a:t>
            </a:r>
          </a:p>
          <a:p>
            <a:endParaRPr lang="sl-SI" dirty="0"/>
          </a:p>
          <a:p>
            <a:r>
              <a:rPr lang="sl-SI" dirty="0"/>
              <a:t>-    Skupno umetniško USTVARJANJE</a:t>
            </a:r>
          </a:p>
          <a:p>
            <a:endParaRPr lang="sl-SI" dirty="0"/>
          </a:p>
          <a:p>
            <a:pPr marL="285750" indent="-285750">
              <a:buFontTx/>
              <a:buChar char="-"/>
            </a:pPr>
            <a:r>
              <a:rPr lang="sl-SI" dirty="0"/>
              <a:t>Vodenje otrok po galeriji (</a:t>
            </a:r>
            <a:r>
              <a:rPr lang="sl-SI" dirty="0" err="1"/>
              <a:t>odjemanje</a:t>
            </a:r>
            <a:r>
              <a:rPr lang="sl-SI" dirty="0"/>
              <a:t> umetnosti in/ali posredovaje, </a:t>
            </a:r>
            <a:r>
              <a:rPr lang="sl-SI" dirty="0" err="1"/>
              <a:t>mediacija</a:t>
            </a:r>
            <a:r>
              <a:rPr lang="sl-SI" dirty="0"/>
              <a:t>, pedagoško delo v galerijah in muzejih) / POSREDOVANJE </a:t>
            </a:r>
          </a:p>
          <a:p>
            <a:pPr marL="285750" indent="-285750">
              <a:buFontTx/>
              <a:buChar char="-"/>
            </a:pPr>
            <a:endParaRPr lang="sl-SI" dirty="0"/>
          </a:p>
          <a:p>
            <a:pPr marL="285750" indent="-285750">
              <a:buFontTx/>
              <a:buChar char="-"/>
            </a:pPr>
            <a:r>
              <a:rPr lang="sl-SI" dirty="0"/>
              <a:t>POUSTVARJANJE</a:t>
            </a:r>
          </a:p>
          <a:p>
            <a:pPr marL="285750" indent="-285750">
              <a:buFontTx/>
              <a:buChar char="-"/>
            </a:pPr>
            <a:endParaRPr lang="sl-SI" dirty="0"/>
          </a:p>
          <a:p>
            <a:pPr marL="285750" indent="-285750">
              <a:buFontTx/>
              <a:buChar char="-"/>
            </a:pPr>
            <a:r>
              <a:rPr lang="sl-SI" dirty="0"/>
              <a:t>ZAKLJUČEK: družbeni angažma/ razstava, kartice</a:t>
            </a:r>
          </a:p>
          <a:p>
            <a:pPr marL="285750" indent="-285750">
              <a:buFontTx/>
              <a:buChar char="-"/>
            </a:pPr>
            <a:endParaRPr lang="sl-SI" dirty="0"/>
          </a:p>
        </p:txBody>
      </p:sp>
      <p:grpSp>
        <p:nvGrpSpPr>
          <p:cNvPr id="2" name="Skupina 4">
            <a:extLst>
              <a:ext uri="{FF2B5EF4-FFF2-40B4-BE49-F238E27FC236}">
                <a16:creationId xmlns:a16="http://schemas.microsoft.com/office/drawing/2014/main" xmlns="" id="{7F46E61A-3FAB-4560-9AB3-06908036F1C5}"/>
              </a:ext>
            </a:extLst>
          </p:cNvPr>
          <p:cNvGrpSpPr/>
          <p:nvPr/>
        </p:nvGrpSpPr>
        <p:grpSpPr>
          <a:xfrm>
            <a:off x="0" y="136813"/>
            <a:ext cx="9144000" cy="1097973"/>
            <a:chOff x="0" y="144498"/>
            <a:chExt cx="9144000" cy="1097973"/>
          </a:xfrm>
        </p:grpSpPr>
        <p:pic>
          <p:nvPicPr>
            <p:cNvPr id="6" name="Picture 2" descr="MIZS_slovenščina">
              <a:extLst>
                <a:ext uri="{FF2B5EF4-FFF2-40B4-BE49-F238E27FC236}">
                  <a16:creationId xmlns:a16="http://schemas.microsoft.com/office/drawing/2014/main" xmlns="" id="{575DBCE5-4BF9-4F88-A7EE-84D8E5490D5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54994" y="484854"/>
              <a:ext cx="2181514" cy="351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6" descr="Logo_EKP_socialni_sklad_SLO_slogan">
              <a:extLst>
                <a:ext uri="{FF2B5EF4-FFF2-40B4-BE49-F238E27FC236}">
                  <a16:creationId xmlns:a16="http://schemas.microsoft.com/office/drawing/2014/main" xmlns="" id="{8050528A-800D-403F-88E4-125F63390DE5}"/>
                </a:ext>
              </a:extLst>
            </p:cNvPr>
            <p:cNvPicPr/>
            <p:nvPr/>
          </p:nvPicPr>
          <p:blipFill>
            <a:blip r:embed="rId3" cstate="print"/>
            <a:srcRect/>
            <a:stretch>
              <a:fillRect/>
            </a:stretch>
          </p:blipFill>
          <p:spPr bwMode="auto">
            <a:xfrm>
              <a:off x="6300192" y="144498"/>
              <a:ext cx="2227708" cy="1052254"/>
            </a:xfrm>
            <a:prstGeom prst="rect">
              <a:avLst/>
            </a:prstGeom>
            <a:noFill/>
            <a:ln w="9525">
              <a:noFill/>
              <a:miter lim="800000"/>
              <a:headEnd/>
              <a:tailEnd/>
            </a:ln>
          </p:spPr>
        </p:pic>
        <p:pic>
          <p:nvPicPr>
            <p:cNvPr id="8" name="Slika 7" descr="cid:part5.CCD4ADCF.A8D7DF0D@pef.upr.si">
              <a:extLst>
                <a:ext uri="{FF2B5EF4-FFF2-40B4-BE49-F238E27FC236}">
                  <a16:creationId xmlns:a16="http://schemas.microsoft.com/office/drawing/2014/main" xmlns="" id="{036032F4-0E46-47A5-816B-744358D3EA18}"/>
                </a:ext>
              </a:extLst>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1599" y="320511"/>
              <a:ext cx="1177711" cy="696221"/>
            </a:xfrm>
            <a:prstGeom prst="rect">
              <a:avLst/>
            </a:prstGeom>
            <a:noFill/>
            <a:ln>
              <a:noFill/>
            </a:ln>
          </p:spPr>
        </p:pic>
        <p:pic>
          <p:nvPicPr>
            <p:cNvPr id="9" name="Slika 8">
              <a:extLst>
                <a:ext uri="{FF2B5EF4-FFF2-40B4-BE49-F238E27FC236}">
                  <a16:creationId xmlns:a16="http://schemas.microsoft.com/office/drawing/2014/main" xmlns="" id="{B1F5DBBE-E2B0-4FD1-AFC6-E93606DBD0C7}"/>
                </a:ext>
              </a:extLst>
            </p:cNvPr>
            <p:cNvPicPr/>
            <p:nvPr/>
          </p:nvPicPr>
          <p:blipFill>
            <a:blip r:embed="rId5" cstate="print">
              <a:extLst>
                <a:ext uri="{28A0092B-C50C-407E-A947-70E740481C1C}">
                  <a14:useLocalDpi xmlns:a14="http://schemas.microsoft.com/office/drawing/2010/main" xmlns="" val="0"/>
                </a:ext>
              </a:extLst>
            </a:blip>
            <a:stretch>
              <a:fillRect/>
            </a:stretch>
          </p:blipFill>
          <p:spPr>
            <a:xfrm>
              <a:off x="2388352" y="527432"/>
              <a:ext cx="1476000" cy="288000"/>
            </a:xfrm>
            <a:prstGeom prst="rect">
              <a:avLst/>
            </a:prstGeom>
          </p:spPr>
        </p:pic>
        <p:sp>
          <p:nvSpPr>
            <p:cNvPr id="10" name="Pravokotnik 9">
              <a:extLst>
                <a:ext uri="{FF2B5EF4-FFF2-40B4-BE49-F238E27FC236}">
                  <a16:creationId xmlns:a16="http://schemas.microsoft.com/office/drawing/2014/main" xmlns="" id="{3FCB3B6C-948E-4A9E-B64D-D34FBA665BD1}"/>
                </a:ext>
              </a:extLst>
            </p:cNvPr>
            <p:cNvSpPr/>
            <p:nvPr/>
          </p:nvSpPr>
          <p:spPr>
            <a:xfrm>
              <a:off x="0" y="1196752"/>
              <a:ext cx="9144000" cy="45719"/>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spTree>
    <p:extLst>
      <p:ext uri="{BB962C8B-B14F-4D97-AF65-F5344CB8AC3E}">
        <p14:creationId xmlns:p14="http://schemas.microsoft.com/office/powerpoint/2010/main" xmlns="" val="2472791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1"/>
            <a:ext cx="9266723" cy="951893"/>
          </a:xfrm>
          <a:prstGeom prst="rect">
            <a:avLst/>
          </a:prstGeom>
        </p:spPr>
      </p:pic>
      <p:pic>
        <p:nvPicPr>
          <p:cNvPr id="5" name="Označba mesta vsebine 4"/>
          <p:cNvPicPr>
            <a:picLocks noGrp="1" noChangeAspect="1"/>
          </p:cNvPicPr>
          <p:nvPr>
            <p:ph idx="1"/>
          </p:nvPr>
        </p:nvPicPr>
        <p:blipFill>
          <a:blip r:embed="rId4" cstate="print"/>
          <a:stretch>
            <a:fillRect/>
          </a:stretch>
        </p:blipFill>
        <p:spPr>
          <a:xfrm>
            <a:off x="179512" y="1335076"/>
            <a:ext cx="7488833" cy="524732"/>
          </a:xfrm>
          <a:prstGeom prst="rect">
            <a:avLst/>
          </a:prstGeom>
        </p:spPr>
      </p:pic>
      <p:pic>
        <p:nvPicPr>
          <p:cNvPr id="6" name="officeArt object" descr="Slika 28"/>
          <p:cNvPicPr/>
          <p:nvPr/>
        </p:nvPicPr>
        <p:blipFill>
          <a:blip r:embed="rId5" cstate="print"/>
          <a:stretch>
            <a:fillRect/>
          </a:stretch>
        </p:blipFill>
        <p:spPr>
          <a:xfrm>
            <a:off x="755576" y="1600200"/>
            <a:ext cx="5391150" cy="3657600"/>
          </a:xfrm>
          <a:prstGeom prst="rect">
            <a:avLst/>
          </a:prstGeom>
          <a:ln w="12700" cap="flat">
            <a:noFill/>
            <a:miter lim="400000"/>
          </a:ln>
          <a:effectLst/>
        </p:spPr>
      </p:pic>
      <p:sp>
        <p:nvSpPr>
          <p:cNvPr id="3" name="Pravokotnik 2"/>
          <p:cNvSpPr/>
          <p:nvPr/>
        </p:nvSpPr>
        <p:spPr>
          <a:xfrm>
            <a:off x="755576" y="5311153"/>
            <a:ext cx="5391150" cy="600164"/>
          </a:xfrm>
          <a:prstGeom prst="rect">
            <a:avLst/>
          </a:prstGeom>
        </p:spPr>
        <p:txBody>
          <a:bodyPr wrap="square">
            <a:spAutoFit/>
          </a:bodyPr>
          <a:lstStyle/>
          <a:p>
            <a:r>
              <a:rPr lang="es-ES_tradnl" sz="1100" dirty="0"/>
              <a:t>Foto: </a:t>
            </a:r>
            <a:r>
              <a:rPr lang="sl-SI" sz="1100" dirty="0"/>
              <a:t>Tek po galeriji (skupina 4 – 5, Žoge, vzgojiteljica Simona Kosi; ob razstavi: </a:t>
            </a:r>
          </a:p>
          <a:p>
            <a:r>
              <a:rPr lang="sl-SI" sz="1100" dirty="0"/>
              <a:t>Franc MESARIČ. Slike 1980 – 2018, 08.11. 2018 - 17.01.2019, </a:t>
            </a:r>
          </a:p>
          <a:p>
            <a:r>
              <a:rPr lang="sl-SI" sz="1100" dirty="0"/>
              <a:t>kustos: dr. Robert </a:t>
            </a:r>
            <a:r>
              <a:rPr lang="sl-SI" sz="1100" dirty="0" err="1"/>
              <a:t>Inhof</a:t>
            </a:r>
            <a:r>
              <a:rPr lang="sl-SI" sz="1100" dirty="0"/>
              <a:t>).</a:t>
            </a:r>
          </a:p>
        </p:txBody>
      </p:sp>
    </p:spTree>
    <p:extLst>
      <p:ext uri="{BB962C8B-B14F-4D97-AF65-F5344CB8AC3E}">
        <p14:creationId xmlns:p14="http://schemas.microsoft.com/office/powerpoint/2010/main" xmlns="" val="404934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1"/>
            <a:ext cx="9266723" cy="951893"/>
          </a:xfrm>
          <a:prstGeom prst="rect">
            <a:avLst/>
          </a:prstGeom>
        </p:spPr>
      </p:pic>
      <p:sp>
        <p:nvSpPr>
          <p:cNvPr id="3" name="Pravokotnik 2"/>
          <p:cNvSpPr/>
          <p:nvPr/>
        </p:nvSpPr>
        <p:spPr>
          <a:xfrm>
            <a:off x="723038" y="1772816"/>
            <a:ext cx="7704856" cy="1877437"/>
          </a:xfrm>
          <a:prstGeom prst="rect">
            <a:avLst/>
          </a:prstGeom>
        </p:spPr>
        <p:txBody>
          <a:bodyPr wrap="square">
            <a:spAutoFit/>
          </a:bodyPr>
          <a:lstStyle/>
          <a:p>
            <a:r>
              <a:rPr lang="sl-SI" sz="1400" dirty="0"/>
              <a:t>Občinstvo bi naj imelo možnost odziva na dela, možnost dajanja odgovorov in postavljanja vprašanj. Kako lahko v kontekstu posredovanja opazovalca povabimo in spodbujamo h govoru? Kako se lahko v pogovoru integrirajo misli opazovalca? </a:t>
            </a:r>
          </a:p>
          <a:p>
            <a:endParaRPr lang="sl-SI" sz="1400" dirty="0"/>
          </a:p>
          <a:p>
            <a:r>
              <a:rPr lang="sl-SI" sz="1400" dirty="0"/>
              <a:t>Moj odgovor: s prebujanjem znanega in </a:t>
            </a:r>
            <a:r>
              <a:rPr lang="sl-SI" sz="1400" dirty="0" err="1"/>
              <a:t>opolnomočenjem</a:t>
            </a:r>
            <a:r>
              <a:rPr lang="sl-SI" sz="1400" dirty="0"/>
              <a:t> gledalca ter rušenjem </a:t>
            </a:r>
            <a:r>
              <a:rPr lang="sl-SI" sz="1400" dirty="0" err="1"/>
              <a:t>avtoritatitvnega</a:t>
            </a:r>
            <a:r>
              <a:rPr lang="sl-SI" sz="1400" dirty="0"/>
              <a:t> pristopa v stilu jaz vem ti poslušaj (frontalni način poučevanja v šolah)jaz sem videl prav -  tebi povem kako videti, ipd. … </a:t>
            </a:r>
            <a:endParaRPr lang="sl-SI" sz="1400" b="1" dirty="0"/>
          </a:p>
          <a:p>
            <a:r>
              <a:rPr lang="sl-SI" dirty="0"/>
              <a:t>	</a:t>
            </a:r>
          </a:p>
        </p:txBody>
      </p:sp>
      <p:sp>
        <p:nvSpPr>
          <p:cNvPr id="5" name="Pravokotnik 4"/>
          <p:cNvSpPr/>
          <p:nvPr/>
        </p:nvSpPr>
        <p:spPr>
          <a:xfrm>
            <a:off x="707813" y="3468218"/>
            <a:ext cx="7704856" cy="1723549"/>
          </a:xfrm>
          <a:prstGeom prst="rect">
            <a:avLst/>
          </a:prstGeom>
        </p:spPr>
        <p:txBody>
          <a:bodyPr wrap="square">
            <a:spAutoFit/>
          </a:bodyPr>
          <a:lstStyle/>
          <a:p>
            <a:pPr marL="285750" indent="-285750">
              <a:buFont typeface="Arial" panose="020B0604020202020204" pitchFamily="34" charset="0"/>
              <a:buChar char="•"/>
            </a:pPr>
            <a:r>
              <a:rPr lang="sl-SI" sz="1400" b="1" dirty="0" err="1"/>
              <a:t>Performativni</a:t>
            </a:r>
            <a:r>
              <a:rPr lang="sl-SI" sz="1400" b="1" dirty="0"/>
              <a:t> pristop</a:t>
            </a:r>
          </a:p>
          <a:p>
            <a:pPr marL="285750" indent="-285750">
              <a:buFont typeface="Arial" panose="020B0604020202020204" pitchFamily="34" charset="0"/>
              <a:buChar char="•"/>
            </a:pPr>
            <a:r>
              <a:rPr lang="sl-SI" sz="1400" b="1" dirty="0"/>
              <a:t>Model </a:t>
            </a:r>
            <a:r>
              <a:rPr lang="de-DE" sz="1400" b="1" dirty="0"/>
              <a:t>Fort-Da Spiel/Pro</a:t>
            </a:r>
            <a:r>
              <a:rPr lang="sl-SI" sz="1400" b="1" dirty="0"/>
              <a:t>č</a:t>
            </a:r>
            <a:r>
              <a:rPr lang="de-DE" sz="1400" b="1" dirty="0"/>
              <a:t>-Tu </a:t>
            </a:r>
            <a:r>
              <a:rPr lang="de-DE" sz="1400" b="1" dirty="0" err="1"/>
              <a:t>igra</a:t>
            </a:r>
            <a:endParaRPr lang="sl-SI" sz="1400" b="1" dirty="0"/>
          </a:p>
          <a:p>
            <a:pPr marL="285750" indent="-285750">
              <a:buFont typeface="Arial" panose="020B0604020202020204" pitchFamily="34" charset="0"/>
              <a:buChar char="•"/>
            </a:pPr>
            <a:r>
              <a:rPr lang="sl-SI" sz="1400" b="1" dirty="0"/>
              <a:t>Kitajska košara</a:t>
            </a:r>
          </a:p>
          <a:p>
            <a:pPr marL="285750" indent="-285750">
              <a:buFont typeface="Arial" panose="020B0604020202020204" pitchFamily="34" charset="0"/>
              <a:buChar char="•"/>
            </a:pPr>
            <a:r>
              <a:rPr lang="sl-SI" sz="1400" b="1" dirty="0" err="1"/>
              <a:t>Vzpodbujanje</a:t>
            </a:r>
            <a:r>
              <a:rPr lang="sl-SI" sz="1400" b="1" dirty="0"/>
              <a:t> avtobiografije: Avtobiografski način snovanja vodstev </a:t>
            </a:r>
          </a:p>
          <a:p>
            <a:pPr marL="285750" indent="-285750">
              <a:buFont typeface="Arial" panose="020B0604020202020204" pitchFamily="34" charset="0"/>
              <a:buChar char="•"/>
            </a:pPr>
            <a:r>
              <a:rPr lang="sl-SI" sz="1400" b="1" dirty="0"/>
              <a:t>(Poustvarjanje)</a:t>
            </a:r>
          </a:p>
          <a:p>
            <a:endParaRPr lang="sl-SI" b="1" dirty="0"/>
          </a:p>
          <a:p>
            <a:pPr marL="285750" indent="-285750">
              <a:buFontTx/>
              <a:buChar char="-"/>
            </a:pPr>
            <a:endParaRPr lang="sl-SI" dirty="0"/>
          </a:p>
        </p:txBody>
      </p:sp>
      <p:sp>
        <p:nvSpPr>
          <p:cNvPr id="6" name="Pravokotnik 5"/>
          <p:cNvSpPr/>
          <p:nvPr/>
        </p:nvSpPr>
        <p:spPr>
          <a:xfrm>
            <a:off x="827584" y="951894"/>
            <a:ext cx="6912768" cy="615553"/>
          </a:xfrm>
          <a:prstGeom prst="rect">
            <a:avLst/>
          </a:prstGeom>
        </p:spPr>
        <p:txBody>
          <a:bodyPr wrap="square">
            <a:spAutoFit/>
          </a:bodyPr>
          <a:lstStyle/>
          <a:p>
            <a:r>
              <a:rPr lang="sl-SI" dirty="0"/>
              <a:t> </a:t>
            </a:r>
          </a:p>
          <a:p>
            <a:r>
              <a:rPr lang="sl-SI" sz="1600" b="1" dirty="0"/>
              <a:t>Modeli </a:t>
            </a:r>
            <a:r>
              <a:rPr lang="it-IT" sz="1600" b="1" dirty="0"/>
              <a:t>»</a:t>
            </a:r>
            <a:r>
              <a:rPr lang="sl-SI" sz="1600" b="1" dirty="0"/>
              <a:t>govora</a:t>
            </a:r>
            <a:r>
              <a:rPr lang="fr-FR" sz="1600" b="1" dirty="0"/>
              <a:t>« </a:t>
            </a:r>
            <a:r>
              <a:rPr lang="sl-SI" sz="1600" b="1" dirty="0"/>
              <a:t>v umetniškem prostoru in/ali o umetniških delih </a:t>
            </a:r>
            <a:endParaRPr lang="sl-SI" sz="1600" dirty="0"/>
          </a:p>
        </p:txBody>
      </p:sp>
    </p:spTree>
    <p:extLst>
      <p:ext uri="{BB962C8B-B14F-4D97-AF65-F5344CB8AC3E}">
        <p14:creationId xmlns:p14="http://schemas.microsoft.com/office/powerpoint/2010/main" xmlns="" val="3998523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1"/>
            <a:ext cx="9266723" cy="951893"/>
          </a:xfrm>
          <a:prstGeom prst="rect">
            <a:avLst/>
          </a:prstGeom>
        </p:spPr>
      </p:pic>
      <p:sp>
        <p:nvSpPr>
          <p:cNvPr id="3" name="Pravokotnik 2"/>
          <p:cNvSpPr/>
          <p:nvPr/>
        </p:nvSpPr>
        <p:spPr>
          <a:xfrm>
            <a:off x="600913" y="1084620"/>
            <a:ext cx="4572000" cy="584775"/>
          </a:xfrm>
          <a:prstGeom prst="rect">
            <a:avLst/>
          </a:prstGeom>
        </p:spPr>
        <p:txBody>
          <a:bodyPr>
            <a:spAutoFit/>
          </a:bodyPr>
          <a:lstStyle/>
          <a:p>
            <a:r>
              <a:rPr lang="sl-SI" sz="1600" b="1" dirty="0" err="1"/>
              <a:t>Performativnost</a:t>
            </a:r>
            <a:r>
              <a:rPr lang="sl-SI" sz="1600" b="1" dirty="0"/>
              <a:t> v likovni umetnosti oziroma galerijskem posredovanju</a:t>
            </a:r>
            <a:endParaRPr lang="sl-SI" sz="1600" dirty="0"/>
          </a:p>
        </p:txBody>
      </p:sp>
      <p:sp>
        <p:nvSpPr>
          <p:cNvPr id="6" name="Pravokotnik 5"/>
          <p:cNvSpPr/>
          <p:nvPr/>
        </p:nvSpPr>
        <p:spPr>
          <a:xfrm>
            <a:off x="603490" y="1775611"/>
            <a:ext cx="7843041" cy="584775"/>
          </a:xfrm>
          <a:prstGeom prst="rect">
            <a:avLst/>
          </a:prstGeom>
        </p:spPr>
        <p:txBody>
          <a:bodyPr wrap="square">
            <a:spAutoFit/>
          </a:bodyPr>
          <a:lstStyle/>
          <a:p>
            <a:r>
              <a:rPr lang="sl-SI" sz="1400" dirty="0"/>
              <a:t>-    </a:t>
            </a:r>
            <a:r>
              <a:rPr lang="sl-SI" sz="1400" b="1" dirty="0"/>
              <a:t>jezik kot dejanje.</a:t>
            </a:r>
            <a:r>
              <a:rPr lang="sl-SI" sz="1400" dirty="0"/>
              <a:t> Opazovalec ima možnost, da aktivno sodeluje. (J. L. Austinu)</a:t>
            </a:r>
          </a:p>
          <a:p>
            <a:endParaRPr lang="sl-SI" u="sng" dirty="0"/>
          </a:p>
        </p:txBody>
      </p:sp>
      <p:pic>
        <p:nvPicPr>
          <p:cNvPr id="8" name="officeArt object" descr="Slika 16"/>
          <p:cNvPicPr/>
          <p:nvPr/>
        </p:nvPicPr>
        <p:blipFill>
          <a:blip r:embed="rId4" cstate="print"/>
          <a:stretch>
            <a:fillRect/>
          </a:stretch>
        </p:blipFill>
        <p:spPr>
          <a:xfrm>
            <a:off x="651180" y="2341260"/>
            <a:ext cx="5024349" cy="3391996"/>
          </a:xfrm>
          <a:prstGeom prst="rect">
            <a:avLst/>
          </a:prstGeom>
          <a:ln w="12700" cap="flat">
            <a:noFill/>
            <a:miter lim="400000"/>
          </a:ln>
          <a:effectLst/>
        </p:spPr>
      </p:pic>
      <p:sp>
        <p:nvSpPr>
          <p:cNvPr id="9" name="Pravokotnik 8"/>
          <p:cNvSpPr/>
          <p:nvPr/>
        </p:nvSpPr>
        <p:spPr>
          <a:xfrm>
            <a:off x="651180" y="5773162"/>
            <a:ext cx="4572000" cy="938719"/>
          </a:xfrm>
          <a:prstGeom prst="rect">
            <a:avLst/>
          </a:prstGeom>
        </p:spPr>
        <p:txBody>
          <a:bodyPr>
            <a:spAutoFit/>
          </a:bodyPr>
          <a:lstStyle/>
          <a:p>
            <a:r>
              <a:rPr lang="it-IT" sz="1100" dirty="0"/>
              <a:t>Foto: </a:t>
            </a:r>
            <a:r>
              <a:rPr lang="sl-SI" sz="1100" dirty="0"/>
              <a:t>Glas kot reakcija – KRIK (skupina 4 – 5 let, Žoge, vzgojiteljica Simona Kosi; ob razstavi: Franc MESARIČ. Slike 1980 – 2018, 08.11. 2018 - 17.01.2019, kustos: Dr. Robert </a:t>
            </a:r>
            <a:r>
              <a:rPr lang="sl-SI" sz="1100" dirty="0" err="1"/>
              <a:t>Inhof</a:t>
            </a:r>
            <a:r>
              <a:rPr lang="sl-SI" sz="1100" i="1" dirty="0"/>
              <a:t>; delo Avtoportret</a:t>
            </a:r>
            <a:r>
              <a:rPr lang="sl-SI" sz="1100" dirty="0"/>
              <a:t>, 1984, akril ,platno, 180 x 200 cm (iz stalne zbirke Galerije M. Sobota); v ozadju delavci na strehi na sliki: F. Mesarič, Brez naslova, 2008, akril, platno, 147 x 142 cm). </a:t>
            </a:r>
          </a:p>
        </p:txBody>
      </p:sp>
    </p:spTree>
    <p:extLst>
      <p:ext uri="{BB962C8B-B14F-4D97-AF65-F5344CB8AC3E}">
        <p14:creationId xmlns:p14="http://schemas.microsoft.com/office/powerpoint/2010/main" xmlns="" val="530261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1"/>
            <a:ext cx="9266723" cy="951893"/>
          </a:xfrm>
          <a:prstGeom prst="rect">
            <a:avLst/>
          </a:prstGeom>
        </p:spPr>
      </p:pic>
      <p:sp>
        <p:nvSpPr>
          <p:cNvPr id="2" name="Pravokotnik 1"/>
          <p:cNvSpPr/>
          <p:nvPr/>
        </p:nvSpPr>
        <p:spPr>
          <a:xfrm>
            <a:off x="611560" y="1412776"/>
            <a:ext cx="8208912" cy="3108543"/>
          </a:xfrm>
          <a:prstGeom prst="rect">
            <a:avLst/>
          </a:prstGeom>
        </p:spPr>
        <p:txBody>
          <a:bodyPr wrap="square">
            <a:spAutoFit/>
          </a:bodyPr>
          <a:lstStyle/>
          <a:p>
            <a:pPr marL="285750" indent="-285750">
              <a:buFontTx/>
              <a:buChar char="-"/>
            </a:pPr>
            <a:r>
              <a:rPr lang="sl-SI" sz="1400" dirty="0"/>
              <a:t>Pojem '</a:t>
            </a:r>
            <a:r>
              <a:rPr lang="sl-SI" sz="1400" dirty="0" err="1"/>
              <a:t>performativnost</a:t>
            </a:r>
            <a:r>
              <a:rPr lang="fr-FR" sz="1400" dirty="0"/>
              <a:t>’</a:t>
            </a:r>
            <a:r>
              <a:rPr lang="sl-SI" sz="1400" dirty="0"/>
              <a:t> pogosto zamenjujemo s </a:t>
            </a:r>
            <a:r>
              <a:rPr lang="sl-SI" sz="1400" dirty="0" err="1"/>
              <a:t>performansom</a:t>
            </a:r>
            <a:r>
              <a:rPr lang="sl-SI" sz="1400" dirty="0"/>
              <a:t>, ali, kot piš</a:t>
            </a:r>
            <a:r>
              <a:rPr lang="de-DE" sz="1400" dirty="0"/>
              <a:t>e Annemarie Matzke</a:t>
            </a:r>
            <a:r>
              <a:rPr lang="sl-SI" sz="1400" dirty="0"/>
              <a:t>, je napačno postavljena na področje gledališča, kjer je opisana kot </a:t>
            </a:r>
            <a:r>
              <a:rPr lang="it-IT" sz="1400" dirty="0"/>
              <a:t>»</a:t>
            </a:r>
            <a:r>
              <a:rPr lang="sl-SI" sz="1400" dirty="0" err="1"/>
              <a:t>performativna</a:t>
            </a:r>
            <a:r>
              <a:rPr lang="sl-SI" sz="1400" dirty="0"/>
              <a:t> strategija</a:t>
            </a:r>
            <a:r>
              <a:rPr lang="fr-FR" sz="1400" dirty="0"/>
              <a:t>«</a:t>
            </a:r>
            <a:r>
              <a:rPr lang="sl-SI" sz="1400" dirty="0"/>
              <a:t>. </a:t>
            </a:r>
          </a:p>
          <a:p>
            <a:endParaRPr lang="sl-SI" sz="1400" dirty="0"/>
          </a:p>
          <a:p>
            <a:pPr marL="285750" indent="-285750">
              <a:buFontTx/>
              <a:buChar char="-"/>
            </a:pPr>
            <a:r>
              <a:rPr lang="sl-SI" sz="1400" b="1" i="1" dirty="0" err="1"/>
              <a:t>Performativna</a:t>
            </a:r>
            <a:r>
              <a:rPr lang="sl-SI" sz="1400" b="1" i="1" dirty="0"/>
              <a:t> dejanja šele potegnejo na dan resnico.</a:t>
            </a:r>
          </a:p>
          <a:p>
            <a:endParaRPr lang="sl-SI" sz="1400" b="1" i="1" dirty="0"/>
          </a:p>
          <a:p>
            <a:pPr marL="285750" indent="-285750">
              <a:buFontTx/>
              <a:buChar char="-"/>
            </a:pPr>
            <a:r>
              <a:rPr lang="it-IT" sz="1400" dirty="0"/>
              <a:t>Polo</a:t>
            </a:r>
            <a:r>
              <a:rPr lang="sl-SI" sz="1400" dirty="0" err="1"/>
              <a:t>žaj</a:t>
            </a:r>
            <a:r>
              <a:rPr lang="sl-SI" sz="1400" dirty="0"/>
              <a:t> opazovalca se venomer spreminja. Gre za igro izmenjave med </a:t>
            </a:r>
            <a:r>
              <a:rPr lang="sl-SI" sz="1400" dirty="0" err="1"/>
              <a:t>imaginacijo</a:t>
            </a:r>
            <a:r>
              <a:rPr lang="sl-SI" sz="1400" dirty="0"/>
              <a:t> in so-produkcijo govora – v smislu govora kot produkta pogovora med opazovalcem in posrednikom. Poleg tega se zastavlja vprašanje integracije samo-doživetja in samo-učenja iz svojih izkušenj.</a:t>
            </a:r>
            <a:r>
              <a:rPr lang="sl-SI" sz="1400" b="1" i="1" dirty="0"/>
              <a:t> </a:t>
            </a:r>
            <a:r>
              <a:rPr lang="sl-SI" sz="1400" dirty="0"/>
              <a:t>To ponazarja </a:t>
            </a:r>
            <a:r>
              <a:rPr lang="it-IT" sz="1400" dirty="0"/>
              <a:t>»</a:t>
            </a:r>
            <a:r>
              <a:rPr lang="sl-SI" sz="1400" dirty="0"/>
              <a:t>klasifikacija petih </a:t>
            </a:r>
            <a:r>
              <a:rPr lang="sl-SI" sz="1400" dirty="0" err="1"/>
              <a:t>performativnih</a:t>
            </a:r>
            <a:r>
              <a:rPr lang="sl-SI" sz="1400" dirty="0"/>
              <a:t> strategij</a:t>
            </a:r>
            <a:r>
              <a:rPr lang="fr-FR" sz="1400" dirty="0"/>
              <a:t>« </a:t>
            </a:r>
            <a:r>
              <a:rPr lang="sl-SI" sz="1400" dirty="0"/>
              <a:t>(</a:t>
            </a:r>
            <a:r>
              <a:rPr lang="en-US" sz="1400" i="1" dirty="0"/>
              <a:t>classification of five performative strategies</a:t>
            </a:r>
            <a:r>
              <a:rPr lang="sl-SI" sz="1400" dirty="0"/>
              <a:t>) C.R. </a:t>
            </a:r>
            <a:r>
              <a:rPr lang="sl-SI" sz="1400" dirty="0" err="1"/>
              <a:t>Garoiansa</a:t>
            </a:r>
            <a:r>
              <a:rPr lang="sl-SI" sz="1400" dirty="0"/>
              <a:t>: zaznavno, </a:t>
            </a:r>
            <a:r>
              <a:rPr lang="sl-SI" sz="1400" u="sng" dirty="0"/>
              <a:t>avtobiografsko, </a:t>
            </a:r>
            <a:r>
              <a:rPr lang="sl-SI" sz="1400" dirty="0"/>
              <a:t>kulturno, interdisciplinarno in institucionalno.</a:t>
            </a:r>
          </a:p>
          <a:p>
            <a:pPr marL="285750" indent="-285750">
              <a:buFontTx/>
              <a:buChar char="-"/>
            </a:pPr>
            <a:endParaRPr lang="sl-SI" sz="1400" dirty="0"/>
          </a:p>
          <a:p>
            <a:pPr marL="285750" indent="-285750">
              <a:buFontTx/>
              <a:buChar char="-"/>
            </a:pPr>
            <a:r>
              <a:rPr lang="sl-SI" sz="1400" dirty="0"/>
              <a:t>gre za </a:t>
            </a:r>
            <a:r>
              <a:rPr lang="sl-SI" sz="1400" dirty="0" err="1"/>
              <a:t>performativno</a:t>
            </a:r>
            <a:r>
              <a:rPr lang="sl-SI" sz="1400" dirty="0"/>
              <a:t> prebujeno mišljenje, </a:t>
            </a:r>
            <a:r>
              <a:rPr lang="sl-SI" sz="1400" b="1" dirty="0"/>
              <a:t>za </a:t>
            </a:r>
            <a:r>
              <a:rPr lang="en-US" sz="1400" b="1" i="1" dirty="0"/>
              <a:t>performing thinking</a:t>
            </a:r>
            <a:r>
              <a:rPr lang="sl-SI" sz="1400" dirty="0"/>
              <a:t>, pri katerem  oseba s pomočjo ponujenega vmesnika (ponujena reakcija na likovno delo in/ali postavitev razstave ali sam prostor) preko faze “</a:t>
            </a:r>
            <a:r>
              <a:rPr lang="en-US" sz="1400" i="1" dirty="0" err="1"/>
              <a:t>brainstorminga</a:t>
            </a:r>
            <a:r>
              <a:rPr lang="sl-SI" sz="1400" i="1" dirty="0"/>
              <a:t>” </a:t>
            </a:r>
            <a:r>
              <a:rPr lang="sl-SI" sz="1400" dirty="0"/>
              <a:t>(nevihte možganov) izrazi lastne ideje in prispevke.</a:t>
            </a:r>
          </a:p>
        </p:txBody>
      </p:sp>
    </p:spTree>
    <p:extLst>
      <p:ext uri="{BB962C8B-B14F-4D97-AF65-F5344CB8AC3E}">
        <p14:creationId xmlns:p14="http://schemas.microsoft.com/office/powerpoint/2010/main" xmlns="" val="3877664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1"/>
            <a:ext cx="9266723" cy="951893"/>
          </a:xfrm>
          <a:prstGeom prst="rect">
            <a:avLst/>
          </a:prstGeom>
        </p:spPr>
      </p:pic>
      <p:sp>
        <p:nvSpPr>
          <p:cNvPr id="2" name="Pravokotnik 1"/>
          <p:cNvSpPr/>
          <p:nvPr/>
        </p:nvSpPr>
        <p:spPr>
          <a:xfrm>
            <a:off x="611560" y="1412776"/>
            <a:ext cx="8208912" cy="3754874"/>
          </a:xfrm>
          <a:prstGeom prst="rect">
            <a:avLst/>
          </a:prstGeom>
        </p:spPr>
        <p:txBody>
          <a:bodyPr wrap="square">
            <a:spAutoFit/>
          </a:bodyPr>
          <a:lstStyle/>
          <a:p>
            <a:r>
              <a:rPr lang="sl-SI" sz="1600" b="1" dirty="0"/>
              <a:t>Model </a:t>
            </a:r>
            <a:r>
              <a:rPr lang="sl-SI" sz="1600" b="1" dirty="0" err="1"/>
              <a:t>Forth</a:t>
            </a:r>
            <a:r>
              <a:rPr lang="sl-SI" sz="1600" b="1" dirty="0"/>
              <a:t> – da </a:t>
            </a:r>
            <a:r>
              <a:rPr lang="sl-SI" sz="1600" b="1" dirty="0" err="1"/>
              <a:t>Spiel</a:t>
            </a:r>
            <a:r>
              <a:rPr lang="sl-SI" sz="1600" b="1" dirty="0"/>
              <a:t>/ proč – Tu igra </a:t>
            </a:r>
          </a:p>
          <a:p>
            <a:endParaRPr lang="sl-SI" sz="1400" b="1" dirty="0"/>
          </a:p>
          <a:p>
            <a:r>
              <a:rPr lang="sl-SI" sz="1400" dirty="0"/>
              <a:t>Ob tem modelu se je potrebno le spomniti, </a:t>
            </a:r>
            <a:r>
              <a:rPr lang="sl-SI" sz="1400" i="1" dirty="0"/>
              <a:t>kako otrok skrije igrače pod preprogo in kako jih radostno vedno znova odkrije in lahko to ponavlja v nedogled</a:t>
            </a:r>
            <a:r>
              <a:rPr lang="sl-SI" sz="1400" dirty="0"/>
              <a:t>. Po Freudu naj bi objekti predstavljali nadomestilo za mamo in ob »igri« z objekti otrok vedno znova podoživi radost prepoznanja, vnovičnega srečanja. O takem prepoznanju se sprašujem ob gledanju likovnih del in iskanju vmesnikov, ki bi skozi nekaj poznanega in znanega gledalca napolnili z »aha efektom« oz. prepoznanjem in/ ali spoznanjem, da se je z določeno vsebino že srečal. Zato </a:t>
            </a:r>
            <a:r>
              <a:rPr lang="sl-SI" sz="1400" dirty="0" err="1"/>
              <a:t>Forth</a:t>
            </a:r>
            <a:r>
              <a:rPr lang="sl-SI" sz="1400" dirty="0"/>
              <a:t>-Da </a:t>
            </a:r>
            <a:r>
              <a:rPr lang="sl-SI" sz="1400" dirty="0" err="1"/>
              <a:t>Spiel</a:t>
            </a:r>
            <a:r>
              <a:rPr lang="sl-SI" sz="1400" dirty="0"/>
              <a:t>/ Proč – Tu igro prenašam primerjalno v galerijsko posredovanje oz. govor o umetnosti tako pri opazovanju umetniških del, kakor pri ustvarjalnem procesu. </a:t>
            </a:r>
          </a:p>
          <a:p>
            <a:r>
              <a:rPr lang="en-US" sz="1400" dirty="0"/>
              <a:t> </a:t>
            </a:r>
            <a:endParaRPr lang="sl-SI" sz="1400" dirty="0"/>
          </a:p>
          <a:p>
            <a:r>
              <a:rPr lang="sl-SI" sz="1400" dirty="0"/>
              <a:t>Podobno kot si otrok najde in skrije nadomestne objekte, lahko galerijski posredovalec glede na lastne </a:t>
            </a:r>
            <a:r>
              <a:rPr lang="sl-SI" sz="1400" dirty="0" err="1"/>
              <a:t>predizkušnje</a:t>
            </a:r>
            <a:r>
              <a:rPr lang="sl-SI" sz="1400" dirty="0"/>
              <a:t>, znanje ipd. pripravi prehodne objekte/ predmete/ vmesnike s katerimi </a:t>
            </a:r>
            <a:r>
              <a:rPr lang="sl-SI" sz="1400" dirty="0" err="1"/>
              <a:t>vzpodbuja</a:t>
            </a:r>
            <a:r>
              <a:rPr lang="sl-SI" sz="1400" dirty="0"/>
              <a:t> gledalca h govoru in/ali aktivni participaciji. </a:t>
            </a:r>
          </a:p>
          <a:p>
            <a:endParaRPr lang="sl-SI" dirty="0"/>
          </a:p>
          <a:p>
            <a:r>
              <a:rPr lang="de-DE" b="1" dirty="0"/>
              <a:t> </a:t>
            </a:r>
            <a:endParaRPr lang="sl-SI" dirty="0"/>
          </a:p>
          <a:p>
            <a:r>
              <a:rPr lang="de-DE" b="1" dirty="0"/>
              <a:t> </a:t>
            </a:r>
            <a:endParaRPr lang="sl-SI" dirty="0"/>
          </a:p>
        </p:txBody>
      </p:sp>
    </p:spTree>
    <p:extLst>
      <p:ext uri="{BB962C8B-B14F-4D97-AF65-F5344CB8AC3E}">
        <p14:creationId xmlns:p14="http://schemas.microsoft.com/office/powerpoint/2010/main" xmlns="" val="1325140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1"/>
            <a:ext cx="9266723" cy="951893"/>
          </a:xfrm>
          <a:prstGeom prst="rect">
            <a:avLst/>
          </a:prstGeom>
        </p:spPr>
      </p:pic>
      <p:pic>
        <p:nvPicPr>
          <p:cNvPr id="5" name="Označba mesta vsebine 9"/>
          <p:cNvPicPr>
            <a:picLocks noGrp="1" noChangeAspect="1"/>
          </p:cNvPicPr>
          <p:nvPr>
            <p:ph idx="1"/>
          </p:nvPr>
        </p:nvPicPr>
        <p:blipFill>
          <a:blip r:embed="rId4" cstate="print"/>
          <a:stretch>
            <a:fillRect/>
          </a:stretch>
        </p:blipFill>
        <p:spPr>
          <a:xfrm>
            <a:off x="467544" y="1340768"/>
            <a:ext cx="5256584" cy="4032448"/>
          </a:xfrm>
          <a:prstGeom prst="rect">
            <a:avLst/>
          </a:prstGeom>
        </p:spPr>
      </p:pic>
      <p:sp>
        <p:nvSpPr>
          <p:cNvPr id="3" name="Pravokotnik 2"/>
          <p:cNvSpPr/>
          <p:nvPr/>
        </p:nvSpPr>
        <p:spPr>
          <a:xfrm>
            <a:off x="467544" y="5445224"/>
            <a:ext cx="4572000" cy="600164"/>
          </a:xfrm>
          <a:prstGeom prst="rect">
            <a:avLst/>
          </a:prstGeom>
        </p:spPr>
        <p:txBody>
          <a:bodyPr>
            <a:spAutoFit/>
          </a:bodyPr>
          <a:lstStyle/>
          <a:p>
            <a:r>
              <a:rPr lang="sl-SI" sz="1100" dirty="0"/>
              <a:t>Ogled razstave Ludviga Vrečiča skozi oči maske </a:t>
            </a:r>
            <a:r>
              <a:rPr lang="sl-SI" sz="1100" dirty="0" err="1"/>
              <a:t>sovice</a:t>
            </a:r>
            <a:r>
              <a:rPr lang="sl-SI" sz="1100" dirty="0"/>
              <a:t> </a:t>
            </a:r>
            <a:r>
              <a:rPr lang="sl-SI" sz="1100" dirty="0" err="1"/>
              <a:t>Oke</a:t>
            </a:r>
            <a:r>
              <a:rPr lang="sl-SI" sz="1100" dirty="0"/>
              <a:t>. Primerjava s pravljico, pogovor, mehčanje publike, … opazovanje detajlov, prepoznanje znanega, … </a:t>
            </a:r>
          </a:p>
        </p:txBody>
      </p:sp>
    </p:spTree>
    <p:extLst>
      <p:ext uri="{BB962C8B-B14F-4D97-AF65-F5344CB8AC3E}">
        <p14:creationId xmlns:p14="http://schemas.microsoft.com/office/powerpoint/2010/main" xmlns="" val="3745869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1"/>
            <a:ext cx="9266723" cy="951893"/>
          </a:xfrm>
          <a:prstGeom prst="rect">
            <a:avLst/>
          </a:prstGeom>
        </p:spPr>
      </p:pic>
      <p:sp>
        <p:nvSpPr>
          <p:cNvPr id="2" name="Pravokotnik 1"/>
          <p:cNvSpPr/>
          <p:nvPr/>
        </p:nvSpPr>
        <p:spPr>
          <a:xfrm>
            <a:off x="611560" y="1412776"/>
            <a:ext cx="8208912" cy="2369880"/>
          </a:xfrm>
          <a:prstGeom prst="rect">
            <a:avLst/>
          </a:prstGeom>
        </p:spPr>
        <p:txBody>
          <a:bodyPr wrap="square">
            <a:spAutoFit/>
          </a:bodyPr>
          <a:lstStyle/>
          <a:p>
            <a:r>
              <a:rPr lang="de-DE" sz="1600" b="1" dirty="0" err="1"/>
              <a:t>Asociativne</a:t>
            </a:r>
            <a:r>
              <a:rPr lang="de-DE" sz="1600" b="1" dirty="0"/>
              <a:t> </a:t>
            </a:r>
            <a:r>
              <a:rPr lang="de-DE" sz="1600" b="1" dirty="0" err="1"/>
              <a:t>metode</a:t>
            </a:r>
            <a:r>
              <a:rPr lang="de-DE" sz="1600" b="1" dirty="0"/>
              <a:t> </a:t>
            </a:r>
            <a:r>
              <a:rPr lang="de-DE" sz="1600" b="1" dirty="0" err="1"/>
              <a:t>kot</a:t>
            </a:r>
            <a:r>
              <a:rPr lang="de-DE" sz="1600" b="1" dirty="0"/>
              <a:t> </a:t>
            </a:r>
            <a:r>
              <a:rPr lang="de-DE" sz="1600" b="1" dirty="0" err="1"/>
              <a:t>pomoč</a:t>
            </a:r>
            <a:r>
              <a:rPr lang="de-DE" sz="1600" b="1" dirty="0"/>
              <a:t> </a:t>
            </a:r>
            <a:r>
              <a:rPr lang="de-DE" sz="1600" b="1" dirty="0" err="1"/>
              <a:t>pri</a:t>
            </a:r>
            <a:r>
              <a:rPr lang="de-DE" sz="1600" b="1" dirty="0"/>
              <a:t> </a:t>
            </a:r>
            <a:r>
              <a:rPr lang="de-DE" sz="1600" b="1" dirty="0" err="1"/>
              <a:t>govoru</a:t>
            </a:r>
            <a:r>
              <a:rPr lang="de-DE" sz="1600" b="1" dirty="0"/>
              <a:t> o </a:t>
            </a:r>
            <a:r>
              <a:rPr lang="de-DE" sz="1600" b="1" dirty="0" err="1"/>
              <a:t>umetnosti</a:t>
            </a:r>
            <a:endParaRPr lang="sl-SI" sz="1600" dirty="0"/>
          </a:p>
          <a:p>
            <a:r>
              <a:rPr lang="de-DE" sz="1600" b="1" dirty="0"/>
              <a:t> </a:t>
            </a:r>
            <a:endParaRPr lang="sl-SI" sz="1600" dirty="0"/>
          </a:p>
          <a:p>
            <a:r>
              <a:rPr lang="de-DE" sz="1600" b="1" dirty="0"/>
              <a:t> </a:t>
            </a:r>
            <a:endParaRPr lang="sl-SI" sz="1600" dirty="0"/>
          </a:p>
          <a:p>
            <a:r>
              <a:rPr lang="de-DE" sz="1600" b="1" dirty="0"/>
              <a:t>KITAJSKA KO</a:t>
            </a:r>
            <a:r>
              <a:rPr lang="sl-SI" sz="1600" b="1" dirty="0"/>
              <a:t>Š</a:t>
            </a:r>
            <a:r>
              <a:rPr lang="it-IT" sz="1600" b="1" dirty="0"/>
              <a:t>ARA</a:t>
            </a:r>
            <a:endParaRPr lang="sl-SI" sz="1600" dirty="0"/>
          </a:p>
          <a:p>
            <a:r>
              <a:rPr lang="sl-SI" sz="1400" dirty="0"/>
              <a:t>Kot primerljivo asociativno metodo pri umetniškem posredovanju naj navedemo </a:t>
            </a:r>
            <a:r>
              <a:rPr lang="it-IT" sz="1400" dirty="0"/>
              <a:t>»</a:t>
            </a:r>
            <a:r>
              <a:rPr lang="sl-SI" sz="1400" dirty="0"/>
              <a:t>kitajsko košaro</a:t>
            </a:r>
            <a:r>
              <a:rPr lang="fr-FR" sz="1400" dirty="0"/>
              <a:t>«</a:t>
            </a:r>
            <a:r>
              <a:rPr lang="sl-SI" sz="1400" dirty="0"/>
              <a:t>, ki jo je razvila kulturna pedagoginja </a:t>
            </a:r>
            <a:r>
              <a:rPr lang="sl-SI" sz="1400" dirty="0" err="1"/>
              <a:t>Heiderose</a:t>
            </a:r>
            <a:r>
              <a:rPr lang="sl-SI" sz="1400" dirty="0"/>
              <a:t> </a:t>
            </a:r>
            <a:r>
              <a:rPr lang="sl-SI" sz="1400" dirty="0" err="1"/>
              <a:t>Hildebrand</a:t>
            </a:r>
            <a:r>
              <a:rPr lang="sl-SI" sz="1400" dirty="0"/>
              <a:t>. </a:t>
            </a:r>
            <a:r>
              <a:rPr lang="it-IT" sz="1400" dirty="0"/>
              <a:t>»</a:t>
            </a:r>
            <a:r>
              <a:rPr lang="sl-SI" sz="1400" dirty="0"/>
              <a:t>Kitajsko košaro</a:t>
            </a:r>
            <a:r>
              <a:rPr lang="fr-FR" sz="1400" dirty="0"/>
              <a:t>« </a:t>
            </a:r>
            <a:r>
              <a:rPr lang="sl-SI" sz="1400" dirty="0"/>
              <a:t>sestavlja petnajst do dvajset predmetov, ki jih uporabimo med pogovorom o umetniškem delu. Te predmete opazovalec jemlje iz košare in z njimi gradi asociativno povezavo z umetniškim delom. Pomešajo se različni konteksti, ki v govoru podpirajo diferencirano opazovanje. Gre za individualen pristop k umetniškemu delu in k aktivni </a:t>
            </a:r>
            <a:r>
              <a:rPr lang="sl-SI" sz="1400" dirty="0" err="1"/>
              <a:t>soprodukciji</a:t>
            </a:r>
            <a:r>
              <a:rPr lang="sl-SI" sz="1400" dirty="0"/>
              <a:t> mišljenja o določenem </a:t>
            </a:r>
            <a:r>
              <a:rPr lang="sl-SI" sz="1400" dirty="0" err="1"/>
              <a:t>umetniš</a:t>
            </a:r>
            <a:r>
              <a:rPr lang="it-IT" sz="1400" dirty="0" err="1"/>
              <a:t>kem</a:t>
            </a:r>
            <a:r>
              <a:rPr lang="it-IT" sz="1400" dirty="0"/>
              <a:t> </a:t>
            </a:r>
            <a:r>
              <a:rPr lang="it-IT" sz="1400" dirty="0" err="1"/>
              <a:t>delu</a:t>
            </a:r>
            <a:r>
              <a:rPr lang="sl-SI" sz="1400" dirty="0"/>
              <a:t>.</a:t>
            </a:r>
          </a:p>
        </p:txBody>
      </p:sp>
    </p:spTree>
    <p:extLst>
      <p:ext uri="{BB962C8B-B14F-4D97-AF65-F5344CB8AC3E}">
        <p14:creationId xmlns:p14="http://schemas.microsoft.com/office/powerpoint/2010/main" xmlns="" val="2344806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1" y="5472"/>
            <a:ext cx="9144000" cy="967740"/>
          </a:xfrm>
          <a:prstGeom prst="rect">
            <a:avLst/>
          </a:prstGeom>
        </p:spPr>
      </p:pic>
      <p:pic>
        <p:nvPicPr>
          <p:cNvPr id="12" name="Slika 11"/>
          <p:cNvPicPr>
            <a:picLocks noChangeAspect="1"/>
          </p:cNvPicPr>
          <p:nvPr/>
        </p:nvPicPr>
        <p:blipFill>
          <a:blip r:embed="rId4" cstate="print"/>
          <a:stretch>
            <a:fillRect/>
          </a:stretch>
        </p:blipFill>
        <p:spPr>
          <a:xfrm>
            <a:off x="563415" y="2996951"/>
            <a:ext cx="3876469" cy="2546721"/>
          </a:xfrm>
          <a:prstGeom prst="rect">
            <a:avLst/>
          </a:prstGeom>
        </p:spPr>
      </p:pic>
      <p:sp>
        <p:nvSpPr>
          <p:cNvPr id="13" name="Pravokotnik 12"/>
          <p:cNvSpPr/>
          <p:nvPr/>
        </p:nvSpPr>
        <p:spPr>
          <a:xfrm>
            <a:off x="538875" y="1484784"/>
            <a:ext cx="4909773" cy="738664"/>
          </a:xfrm>
          <a:prstGeom prst="rect">
            <a:avLst/>
          </a:prstGeom>
        </p:spPr>
        <p:txBody>
          <a:bodyPr wrap="square">
            <a:spAutoFit/>
          </a:bodyPr>
          <a:lstStyle/>
          <a:p>
            <a:r>
              <a:rPr lang="sl-SI" sz="1400" b="1" dirty="0"/>
              <a:t>Asociativni govor </a:t>
            </a:r>
            <a:r>
              <a:rPr lang="sl-SI" sz="1400" dirty="0"/>
              <a:t>s pomočjo materiala iz košare – „Kitajska košara„ (metoda </a:t>
            </a:r>
            <a:r>
              <a:rPr lang="sl-SI" sz="1400" dirty="0" err="1"/>
              <a:t>Chinesische</a:t>
            </a:r>
            <a:r>
              <a:rPr lang="sl-SI" sz="1400" dirty="0"/>
              <a:t> </a:t>
            </a:r>
            <a:r>
              <a:rPr lang="sl-SI" sz="1400" dirty="0" err="1"/>
              <a:t>Korb</a:t>
            </a:r>
            <a:r>
              <a:rPr lang="sl-SI" sz="1400" dirty="0"/>
              <a:t>: H. </a:t>
            </a:r>
            <a:r>
              <a:rPr lang="sl-SI" sz="1400" dirty="0" err="1"/>
              <a:t>Hildebrandt</a:t>
            </a:r>
            <a:r>
              <a:rPr lang="sl-SI" sz="1400" dirty="0"/>
              <a:t>; https://de.wikipedia.org/wiki/Chinesischer_Korb).</a:t>
            </a:r>
          </a:p>
        </p:txBody>
      </p:sp>
      <p:pic>
        <p:nvPicPr>
          <p:cNvPr id="16" name="officeArt object" descr="Slika 30"/>
          <p:cNvPicPr/>
          <p:nvPr/>
        </p:nvPicPr>
        <p:blipFill>
          <a:blip r:embed="rId5" cstate="print"/>
          <a:stretch>
            <a:fillRect/>
          </a:stretch>
        </p:blipFill>
        <p:spPr>
          <a:xfrm>
            <a:off x="4716016" y="3789040"/>
            <a:ext cx="3816424" cy="1754632"/>
          </a:xfrm>
          <a:prstGeom prst="rect">
            <a:avLst/>
          </a:prstGeom>
          <a:ln w="12700" cap="flat">
            <a:noFill/>
            <a:miter lim="400000"/>
          </a:ln>
          <a:effectLst/>
        </p:spPr>
      </p:pic>
      <p:sp>
        <p:nvSpPr>
          <p:cNvPr id="3" name="Pravokotnik 2"/>
          <p:cNvSpPr/>
          <p:nvPr/>
        </p:nvSpPr>
        <p:spPr>
          <a:xfrm>
            <a:off x="4716016" y="5661248"/>
            <a:ext cx="4104456" cy="769441"/>
          </a:xfrm>
          <a:prstGeom prst="rect">
            <a:avLst/>
          </a:prstGeom>
        </p:spPr>
        <p:txBody>
          <a:bodyPr wrap="square">
            <a:spAutoFit/>
          </a:bodyPr>
          <a:lstStyle/>
          <a:p>
            <a:r>
              <a:rPr lang="it-IT" sz="1100" dirty="0"/>
              <a:t>Foto: </a:t>
            </a:r>
            <a:r>
              <a:rPr lang="sl-SI" sz="1100" dirty="0"/>
              <a:t>Iz galerije, Objekt: suho cvetišče, ki ga galerijska pedagoginja poveže z motivom sončnice na sliki; delo desno - sončnica: Franc Mesarič, Brez naslova I, 2014, akril, platno, 119,7 x 150 cm</a:t>
            </a:r>
          </a:p>
          <a:p>
            <a:endParaRPr lang="sl-SI" sz="1100" dirty="0"/>
          </a:p>
        </p:txBody>
      </p:sp>
    </p:spTree>
    <p:extLst>
      <p:ext uri="{BB962C8B-B14F-4D97-AF65-F5344CB8AC3E}">
        <p14:creationId xmlns:p14="http://schemas.microsoft.com/office/powerpoint/2010/main" xmlns="" val="1842155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1"/>
            <a:ext cx="9266723" cy="951893"/>
          </a:xfrm>
          <a:prstGeom prst="rect">
            <a:avLst/>
          </a:prstGeom>
        </p:spPr>
      </p:pic>
      <p:sp>
        <p:nvSpPr>
          <p:cNvPr id="2" name="Pravokotnik 1"/>
          <p:cNvSpPr/>
          <p:nvPr/>
        </p:nvSpPr>
        <p:spPr>
          <a:xfrm>
            <a:off x="528905" y="1124744"/>
            <a:ext cx="8208912" cy="1384995"/>
          </a:xfrm>
          <a:prstGeom prst="rect">
            <a:avLst/>
          </a:prstGeom>
        </p:spPr>
        <p:txBody>
          <a:bodyPr wrap="square">
            <a:spAutoFit/>
          </a:bodyPr>
          <a:lstStyle/>
          <a:p>
            <a:r>
              <a:rPr lang="de-DE" sz="1600" b="1" dirty="0" err="1"/>
              <a:t>Asociativne</a:t>
            </a:r>
            <a:r>
              <a:rPr lang="de-DE" sz="1600" b="1" dirty="0"/>
              <a:t> </a:t>
            </a:r>
            <a:r>
              <a:rPr lang="de-DE" sz="1600" b="1" dirty="0" err="1"/>
              <a:t>metode</a:t>
            </a:r>
            <a:r>
              <a:rPr lang="de-DE" sz="1600" b="1" dirty="0"/>
              <a:t> </a:t>
            </a:r>
            <a:r>
              <a:rPr lang="de-DE" sz="1600" b="1" dirty="0" err="1"/>
              <a:t>kot</a:t>
            </a:r>
            <a:r>
              <a:rPr lang="de-DE" sz="1600" b="1" dirty="0"/>
              <a:t> </a:t>
            </a:r>
            <a:r>
              <a:rPr lang="de-DE" sz="1600" b="1" dirty="0" err="1"/>
              <a:t>pomoč</a:t>
            </a:r>
            <a:r>
              <a:rPr lang="de-DE" sz="1600" b="1" dirty="0"/>
              <a:t> </a:t>
            </a:r>
            <a:r>
              <a:rPr lang="de-DE" sz="1600" b="1" dirty="0" err="1"/>
              <a:t>pri</a:t>
            </a:r>
            <a:r>
              <a:rPr lang="de-DE" sz="1600" b="1" dirty="0"/>
              <a:t> </a:t>
            </a:r>
            <a:r>
              <a:rPr lang="de-DE" sz="1600" b="1" dirty="0" err="1"/>
              <a:t>govoru</a:t>
            </a:r>
            <a:r>
              <a:rPr lang="de-DE" sz="1600" b="1" dirty="0"/>
              <a:t> o </a:t>
            </a:r>
            <a:r>
              <a:rPr lang="de-DE" sz="1600" b="1" dirty="0" err="1"/>
              <a:t>umetnosti</a:t>
            </a:r>
            <a:endParaRPr lang="sl-SI" sz="1600" dirty="0"/>
          </a:p>
          <a:p>
            <a:r>
              <a:rPr lang="de-DE" b="1" dirty="0"/>
              <a:t> </a:t>
            </a:r>
            <a:endParaRPr lang="sl-SI" dirty="0"/>
          </a:p>
          <a:p>
            <a:r>
              <a:rPr lang="sl-SI" sz="1600" b="1" dirty="0"/>
              <a:t>Shema avtobiografskega pristopa snovanja oziroma razvoja </a:t>
            </a:r>
            <a:r>
              <a:rPr lang="sl-SI" sz="1600" b="1" dirty="0" err="1"/>
              <a:t>performativne</a:t>
            </a:r>
            <a:r>
              <a:rPr lang="sl-SI" sz="1600" b="1" dirty="0"/>
              <a:t> reakcije</a:t>
            </a:r>
            <a:endParaRPr lang="sl-SI" sz="1600" dirty="0"/>
          </a:p>
          <a:p>
            <a:r>
              <a:rPr lang="sl-SI" sz="1600" dirty="0"/>
              <a:t>Po Jovani </a:t>
            </a:r>
            <a:r>
              <a:rPr lang="sl-SI" sz="1600" dirty="0" err="1"/>
              <a:t>Komnenič</a:t>
            </a:r>
            <a:r>
              <a:rPr lang="sl-SI" sz="1600" dirty="0"/>
              <a:t> </a:t>
            </a:r>
            <a:r>
              <a:rPr lang="de-DE" sz="1600" dirty="0"/>
              <a:t>in </a:t>
            </a:r>
            <a:r>
              <a:rPr lang="de-DE" sz="1600" dirty="0" err="1"/>
              <a:t>Dirku</a:t>
            </a:r>
            <a:r>
              <a:rPr lang="de-DE" sz="1600" dirty="0"/>
              <a:t> </a:t>
            </a:r>
            <a:r>
              <a:rPr lang="de-DE" sz="1600" dirty="0" err="1"/>
              <a:t>Sorgeju</a:t>
            </a:r>
            <a:r>
              <a:rPr lang="sl-SI" sz="1600" dirty="0"/>
              <a:t>.</a:t>
            </a:r>
          </a:p>
          <a:p>
            <a:endParaRPr lang="sl-SI" dirty="0"/>
          </a:p>
        </p:txBody>
      </p:sp>
      <p:grpSp>
        <p:nvGrpSpPr>
          <p:cNvPr id="3" name="officeArt object" descr="Slika 3"/>
          <p:cNvGrpSpPr/>
          <p:nvPr/>
        </p:nvGrpSpPr>
        <p:grpSpPr>
          <a:xfrm>
            <a:off x="1705095" y="2492896"/>
            <a:ext cx="5753736" cy="4067175"/>
            <a:chOff x="0" y="0"/>
            <a:chExt cx="5753735" cy="4067175"/>
          </a:xfrm>
        </p:grpSpPr>
        <p:sp>
          <p:nvSpPr>
            <p:cNvPr id="6" name="Rectangle"/>
            <p:cNvSpPr/>
            <p:nvPr/>
          </p:nvSpPr>
          <p:spPr>
            <a:xfrm>
              <a:off x="0" y="0"/>
              <a:ext cx="5753735" cy="4067175"/>
            </a:xfrm>
            <a:prstGeom prst="rect">
              <a:avLst/>
            </a:prstGeom>
            <a:solidFill>
              <a:srgbClr val="FFFFFF"/>
            </a:solidFill>
            <a:ln w="12700" cap="flat">
              <a:noFill/>
              <a:miter lim="400000"/>
            </a:ln>
            <a:effectLst/>
          </p:spPr>
          <p:txBody>
            <a:bodyPr/>
            <a:lstStyle/>
            <a:p>
              <a:endParaRPr lang="sl-SI"/>
            </a:p>
          </p:txBody>
        </p:sp>
        <p:pic>
          <p:nvPicPr>
            <p:cNvPr id="7" name="Image" descr="Image"/>
            <p:cNvPicPr>
              <a:picLocks noChangeAspect="1"/>
            </p:cNvPicPr>
            <p:nvPr/>
          </p:nvPicPr>
          <p:blipFill>
            <a:blip r:embed="rId4" cstate="print"/>
            <a:stretch>
              <a:fillRect/>
            </a:stretch>
          </p:blipFill>
          <p:spPr>
            <a:xfrm>
              <a:off x="0" y="0"/>
              <a:ext cx="5753735" cy="4067175"/>
            </a:xfrm>
            <a:prstGeom prst="rect">
              <a:avLst/>
            </a:prstGeom>
            <a:ln w="12700" cap="flat">
              <a:noFill/>
              <a:miter lim="400000"/>
            </a:ln>
            <a:effectLst/>
          </p:spPr>
        </p:pic>
      </p:grpSp>
    </p:spTree>
    <p:extLst>
      <p:ext uri="{BB962C8B-B14F-4D97-AF65-F5344CB8AC3E}">
        <p14:creationId xmlns:p14="http://schemas.microsoft.com/office/powerpoint/2010/main" xmlns="" val="2878878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34280" y="-15789"/>
            <a:ext cx="9266723" cy="951058"/>
          </a:xfrm>
          <a:prstGeom prst="rect">
            <a:avLst/>
          </a:prstGeom>
        </p:spPr>
      </p:pic>
      <p:pic>
        <p:nvPicPr>
          <p:cNvPr id="5" name="Označba mesta vsebine 4"/>
          <p:cNvPicPr>
            <a:picLocks noGrp="1" noChangeAspect="1"/>
          </p:cNvPicPr>
          <p:nvPr>
            <p:ph idx="1"/>
          </p:nvPr>
        </p:nvPicPr>
        <p:blipFill>
          <a:blip r:embed="rId4" cstate="print"/>
          <a:stretch>
            <a:fillRect/>
          </a:stretch>
        </p:blipFill>
        <p:spPr>
          <a:xfrm>
            <a:off x="368472" y="2924944"/>
            <a:ext cx="4334823" cy="2808312"/>
          </a:xfrm>
          <a:prstGeom prst="rect">
            <a:avLst/>
          </a:prstGeom>
        </p:spPr>
      </p:pic>
      <p:sp>
        <p:nvSpPr>
          <p:cNvPr id="6" name="Pravokotnik 5"/>
          <p:cNvSpPr/>
          <p:nvPr/>
        </p:nvSpPr>
        <p:spPr>
          <a:xfrm>
            <a:off x="344119" y="5899338"/>
            <a:ext cx="3711236" cy="261610"/>
          </a:xfrm>
          <a:prstGeom prst="rect">
            <a:avLst/>
          </a:prstGeom>
        </p:spPr>
        <p:txBody>
          <a:bodyPr wrap="square">
            <a:spAutoFit/>
          </a:bodyPr>
          <a:lstStyle/>
          <a:p>
            <a:r>
              <a:rPr lang="sl-SI" sz="1100" dirty="0"/>
              <a:t>Foto: Poustvarjanje - otroci kot »umetniki« v ateljeju galerije.</a:t>
            </a:r>
          </a:p>
        </p:txBody>
      </p:sp>
      <p:sp>
        <p:nvSpPr>
          <p:cNvPr id="3" name="Pravokotnik 2"/>
          <p:cNvSpPr/>
          <p:nvPr/>
        </p:nvSpPr>
        <p:spPr>
          <a:xfrm>
            <a:off x="400615" y="1124744"/>
            <a:ext cx="1605183" cy="338554"/>
          </a:xfrm>
          <a:prstGeom prst="rect">
            <a:avLst/>
          </a:prstGeom>
        </p:spPr>
        <p:txBody>
          <a:bodyPr wrap="none">
            <a:spAutoFit/>
          </a:bodyPr>
          <a:lstStyle/>
          <a:p>
            <a:r>
              <a:rPr lang="sl-SI" sz="1600" b="1" dirty="0"/>
              <a:t>POUSTVARJANJE</a:t>
            </a:r>
            <a:endParaRPr lang="sl-SI" sz="1600" dirty="0"/>
          </a:p>
        </p:txBody>
      </p:sp>
      <p:sp>
        <p:nvSpPr>
          <p:cNvPr id="12" name="Pravokotnik 11"/>
          <p:cNvSpPr/>
          <p:nvPr/>
        </p:nvSpPr>
        <p:spPr>
          <a:xfrm>
            <a:off x="427509" y="2048073"/>
            <a:ext cx="7695063" cy="738664"/>
          </a:xfrm>
          <a:prstGeom prst="rect">
            <a:avLst/>
          </a:prstGeom>
        </p:spPr>
        <p:txBody>
          <a:bodyPr wrap="square">
            <a:spAutoFit/>
          </a:bodyPr>
          <a:lstStyle/>
          <a:p>
            <a:r>
              <a:rPr lang="sl-SI" sz="1400" dirty="0"/>
              <a:t>Različne oblike »govora« v galerijskem prostoru otroka </a:t>
            </a:r>
            <a:r>
              <a:rPr lang="sl-SI" sz="1400" dirty="0" err="1"/>
              <a:t>vzpodbudijo</a:t>
            </a:r>
            <a:r>
              <a:rPr lang="sl-SI" sz="1400" dirty="0"/>
              <a:t> k lastnemu kreativnemu izražanju, ki ga podkrepimo z metodo poustvarjanja lahko že v galerijskem okolju ali v vrtcu, kjer se še vedno nanašamo na razstavljena dela.</a:t>
            </a:r>
          </a:p>
        </p:txBody>
      </p:sp>
      <p:pic>
        <p:nvPicPr>
          <p:cNvPr id="13" name="Slika 12"/>
          <p:cNvPicPr/>
          <p:nvPr/>
        </p:nvPicPr>
        <p:blipFill>
          <a:blip r:embed="rId5" cstate="print">
            <a:extLst>
              <a:ext uri="{28A0092B-C50C-407E-A947-70E740481C1C}">
                <a14:useLocalDpi xmlns:a14="http://schemas.microsoft.com/office/drawing/2010/main" xmlns="" val="0"/>
              </a:ext>
            </a:extLst>
          </a:blip>
          <a:stretch>
            <a:fillRect/>
          </a:stretch>
        </p:blipFill>
        <p:spPr>
          <a:xfrm>
            <a:off x="4932040" y="2852936"/>
            <a:ext cx="2592288" cy="3600400"/>
          </a:xfrm>
          <a:prstGeom prst="rect">
            <a:avLst/>
          </a:prstGeom>
        </p:spPr>
      </p:pic>
      <p:sp>
        <p:nvSpPr>
          <p:cNvPr id="14" name="Pravokotnik 13"/>
          <p:cNvSpPr/>
          <p:nvPr/>
        </p:nvSpPr>
        <p:spPr>
          <a:xfrm>
            <a:off x="7610440" y="3329227"/>
            <a:ext cx="1423725" cy="3308598"/>
          </a:xfrm>
          <a:prstGeom prst="rect">
            <a:avLst/>
          </a:prstGeom>
        </p:spPr>
        <p:txBody>
          <a:bodyPr wrap="square">
            <a:spAutoFit/>
          </a:bodyPr>
          <a:lstStyle/>
          <a:p>
            <a:r>
              <a:rPr lang="sl-SI" sz="1100" dirty="0"/>
              <a:t>Foto: Deček, 5- 6 let, poustvarjalna reakcija na  </a:t>
            </a:r>
          </a:p>
          <a:p>
            <a:r>
              <a:rPr lang="sl-SI" sz="1100" dirty="0"/>
              <a:t>opazovano delo po principu postopnega</a:t>
            </a:r>
          </a:p>
          <a:p>
            <a:r>
              <a:rPr lang="sl-SI" sz="1100" dirty="0"/>
              <a:t>Folijo, vrtec Ljutomer (razstava: </a:t>
            </a:r>
            <a:r>
              <a:rPr lang="sl-SI" sz="1100" b="1" dirty="0"/>
              <a:t>Tugo Šušnik,</a:t>
            </a:r>
            <a:r>
              <a:rPr lang="sl-SI" sz="1100" b="1" i="1" dirty="0"/>
              <a:t> </a:t>
            </a:r>
            <a:r>
              <a:rPr lang="sl-SI" sz="1100" i="1" dirty="0"/>
              <a:t>Atom </a:t>
            </a:r>
            <a:r>
              <a:rPr lang="sl-SI" sz="1100" i="1" dirty="0" err="1"/>
              <a:t>Heart</a:t>
            </a:r>
            <a:r>
              <a:rPr lang="sl-SI" sz="1100" i="1" dirty="0"/>
              <a:t> </a:t>
            </a:r>
            <a:r>
              <a:rPr lang="sl-SI" sz="1100" i="1" dirty="0" err="1"/>
              <a:t>Mother</a:t>
            </a:r>
            <a:r>
              <a:rPr lang="sl-SI" sz="1100" dirty="0"/>
              <a:t>, 1990,  164,5 x 120,5 cm, akril, platno; </a:t>
            </a:r>
          </a:p>
          <a:p>
            <a:r>
              <a:rPr lang="sl-SI" sz="1100" dirty="0"/>
              <a:t>razstava: </a:t>
            </a:r>
            <a:r>
              <a:rPr lang="sl-SI" sz="1100" b="1" dirty="0"/>
              <a:t>TUGO ŠUŠNIK, </a:t>
            </a:r>
            <a:r>
              <a:rPr lang="sl-SI" sz="1100" b="1" i="1" dirty="0" err="1"/>
              <a:t>Déjà</a:t>
            </a:r>
            <a:r>
              <a:rPr lang="sl-SI" sz="1100" b="1" i="1" dirty="0"/>
              <a:t> </a:t>
            </a:r>
            <a:r>
              <a:rPr lang="sl-SI" sz="1100" b="1" i="1" dirty="0" err="1"/>
              <a:t>Vu</a:t>
            </a:r>
            <a:r>
              <a:rPr lang="sl-SI" sz="1100" i="1" dirty="0"/>
              <a:t> </a:t>
            </a:r>
            <a:r>
              <a:rPr lang="sl-SI" sz="1100" dirty="0"/>
              <a:t>(slike in </a:t>
            </a:r>
            <a:r>
              <a:rPr lang="sl-SI" sz="1100" dirty="0" err="1"/>
              <a:t>elektrografke</a:t>
            </a:r>
            <a:r>
              <a:rPr lang="sl-SI" sz="1100" dirty="0"/>
              <a:t>), 31. januarja 2019 do  28. 3. 2019, kustos: Dr. Robert </a:t>
            </a:r>
            <a:r>
              <a:rPr lang="sl-SI" sz="1100" dirty="0" err="1"/>
              <a:t>Inhof</a:t>
            </a:r>
            <a:endParaRPr lang="sl-SI" sz="1100" dirty="0"/>
          </a:p>
          <a:p>
            <a:endParaRPr lang="sl-SI" sz="1100" dirty="0"/>
          </a:p>
        </p:txBody>
      </p:sp>
      <p:sp>
        <p:nvSpPr>
          <p:cNvPr id="2" name="Pravokotnik 1"/>
          <p:cNvSpPr/>
          <p:nvPr/>
        </p:nvSpPr>
        <p:spPr>
          <a:xfrm>
            <a:off x="452206" y="1463298"/>
            <a:ext cx="7870096" cy="584775"/>
          </a:xfrm>
          <a:prstGeom prst="rect">
            <a:avLst/>
          </a:prstGeom>
        </p:spPr>
        <p:txBody>
          <a:bodyPr wrap="square">
            <a:spAutoFit/>
          </a:bodyPr>
          <a:lstStyle/>
          <a:p>
            <a:r>
              <a:rPr lang="sl-SI" sz="1600" u="sng" dirty="0"/>
              <a:t>Likovno poustvarjanje po ogledu v galerijskem ateljeju kot metoda spoznavanja tehnike prekrivanja</a:t>
            </a:r>
            <a:endParaRPr lang="sl-SI" sz="1600" dirty="0"/>
          </a:p>
        </p:txBody>
      </p:sp>
    </p:spTree>
    <p:extLst>
      <p:ext uri="{BB962C8B-B14F-4D97-AF65-F5344CB8AC3E}">
        <p14:creationId xmlns:p14="http://schemas.microsoft.com/office/powerpoint/2010/main" xmlns="" val="1957545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519361" y="2242482"/>
            <a:ext cx="8280920" cy="2585323"/>
          </a:xfrm>
          <a:prstGeom prst="rect">
            <a:avLst/>
          </a:prstGeom>
        </p:spPr>
        <p:txBody>
          <a:bodyPr wrap="square">
            <a:spAutoFit/>
          </a:bodyPr>
          <a:lstStyle/>
          <a:p>
            <a:r>
              <a:rPr lang="sl-SI" b="1" dirty="0"/>
              <a:t>Teoretični uvid </a:t>
            </a:r>
            <a:endParaRPr lang="sl-SI" dirty="0"/>
          </a:p>
          <a:p>
            <a:r>
              <a:rPr lang="sl-SI" b="1" i="1" dirty="0"/>
              <a:t>Vzgoja/poučevanje z uporabo umetniških praks</a:t>
            </a:r>
            <a:endParaRPr lang="sl-SI" dirty="0"/>
          </a:p>
          <a:p>
            <a:endParaRPr lang="sl-SI" dirty="0"/>
          </a:p>
          <a:p>
            <a:r>
              <a:rPr lang="sl-SI" dirty="0"/>
              <a:t>S pedagoškega vidika lahko govorimo o tako imenovanem poučevanju z uporabo umetniških praks (</a:t>
            </a:r>
            <a:r>
              <a:rPr lang="sl-SI" i="1" dirty="0" err="1"/>
              <a:t>Education</a:t>
            </a:r>
            <a:r>
              <a:rPr lang="sl-SI" i="1" dirty="0"/>
              <a:t> </a:t>
            </a:r>
            <a:r>
              <a:rPr lang="sl-SI" i="1" dirty="0" err="1"/>
              <a:t>through</a:t>
            </a:r>
            <a:r>
              <a:rPr lang="sl-SI" i="1" dirty="0"/>
              <a:t> </a:t>
            </a:r>
            <a:r>
              <a:rPr lang="sl-SI" i="1" dirty="0" err="1"/>
              <a:t>Art</a:t>
            </a:r>
            <a:r>
              <a:rPr lang="sl-SI" dirty="0"/>
              <a:t>), ki ga zagovarja Herbert </a:t>
            </a:r>
            <a:r>
              <a:rPr lang="sl-SI" dirty="0" err="1"/>
              <a:t>Read</a:t>
            </a:r>
            <a:r>
              <a:rPr lang="sl-SI" dirty="0"/>
              <a:t>, saj meni, da mora biti umetnost podlaga za vzgojo. </a:t>
            </a:r>
          </a:p>
          <a:p>
            <a:r>
              <a:rPr lang="sl-SI" dirty="0"/>
              <a:t>Kroflič pa meni, da je: »…za spodbujanje umetniškega doživljanja pomemben stiki z „živo umetnostjo“, posredovan preko posameznih umetnikov in kulturnih institucij …“</a:t>
            </a:r>
          </a:p>
          <a:p>
            <a:endParaRPr lang="sl-SI" dirty="0"/>
          </a:p>
        </p:txBody>
      </p:sp>
    </p:spTree>
    <p:extLst>
      <p:ext uri="{BB962C8B-B14F-4D97-AF65-F5344CB8AC3E}">
        <p14:creationId xmlns:p14="http://schemas.microsoft.com/office/powerpoint/2010/main" xmlns="" val="3960079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0"/>
            <a:ext cx="9272820" cy="951058"/>
          </a:xfrm>
          <a:prstGeom prst="rect">
            <a:avLst/>
          </a:prstGeom>
        </p:spPr>
      </p:pic>
      <p:sp>
        <p:nvSpPr>
          <p:cNvPr id="8" name="Pravokotnik 7"/>
          <p:cNvSpPr/>
          <p:nvPr/>
        </p:nvSpPr>
        <p:spPr>
          <a:xfrm>
            <a:off x="253680" y="1412776"/>
            <a:ext cx="8640960" cy="338554"/>
          </a:xfrm>
          <a:prstGeom prst="rect">
            <a:avLst/>
          </a:prstGeom>
        </p:spPr>
        <p:txBody>
          <a:bodyPr wrap="square">
            <a:spAutoFit/>
          </a:bodyPr>
          <a:lstStyle/>
          <a:p>
            <a:r>
              <a:rPr lang="sl-SI" sz="1600" u="sng" dirty="0"/>
              <a:t>Likovno poustvarjanje po ogledu v galeriji v vrtcu</a:t>
            </a:r>
          </a:p>
        </p:txBody>
      </p:sp>
      <p:sp>
        <p:nvSpPr>
          <p:cNvPr id="9"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sp>
        <p:nvSpPr>
          <p:cNvPr id="10" name="Rectangle 4"/>
          <p:cNvSpPr>
            <a:spLocks noChangeArrowheads="1"/>
          </p:cNvSpPr>
          <p:nvPr/>
        </p:nvSpPr>
        <p:spPr bwMode="auto">
          <a:xfrm>
            <a:off x="0" y="24860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100" b="0" i="0" u="none" strike="noStrike" cap="none" normalizeH="0" baseline="0">
                <a:ln>
                  <a:noFill/>
                </a:ln>
                <a:solidFill>
                  <a:srgbClr val="FF0000"/>
                </a:solidFill>
                <a:effectLst/>
                <a:latin typeface="Arial" pitchFamily="34" charset="0"/>
                <a:ea typeface="Arial Unicode MS" pitchFamily="34" charset="-128"/>
                <a:cs typeface="Arial" pitchFamily="34" charset="0"/>
              </a:rPr>
              <a:t>      </a:t>
            </a:r>
            <a:endParaRPr kumimoji="0" lang="sl-SI" altLang="sl-SI" sz="1800" b="0" i="0" u="none" strike="noStrike" cap="none" normalizeH="0" baseline="0">
              <a:ln>
                <a:noFill/>
              </a:ln>
              <a:solidFill>
                <a:schemeClr val="tx1"/>
              </a:solidFill>
              <a:effectLst/>
              <a:latin typeface="Arial" pitchFamily="34" charset="0"/>
              <a:cs typeface="Arial" pitchFamily="34" charset="0"/>
            </a:endParaRPr>
          </a:p>
        </p:txBody>
      </p:sp>
      <p:pic>
        <p:nvPicPr>
          <p:cNvPr id="12" name="officeArt object" descr="Slika 28"/>
          <p:cNvPicPr/>
          <p:nvPr/>
        </p:nvPicPr>
        <p:blipFill>
          <a:blip r:embed="rId4" cstate="print"/>
          <a:stretch>
            <a:fillRect/>
          </a:stretch>
        </p:blipFill>
        <p:spPr>
          <a:xfrm>
            <a:off x="417004" y="3454839"/>
            <a:ext cx="3243138" cy="2470000"/>
          </a:xfrm>
          <a:prstGeom prst="rect">
            <a:avLst/>
          </a:prstGeom>
          <a:ln w="12700" cap="flat">
            <a:noFill/>
            <a:miter lim="400000"/>
          </a:ln>
          <a:effectLst/>
        </p:spPr>
      </p:pic>
      <p:sp>
        <p:nvSpPr>
          <p:cNvPr id="2" name="Pravokotnik 1"/>
          <p:cNvSpPr/>
          <p:nvPr/>
        </p:nvSpPr>
        <p:spPr>
          <a:xfrm>
            <a:off x="367145" y="6007404"/>
            <a:ext cx="3342855" cy="430887"/>
          </a:xfrm>
          <a:prstGeom prst="rect">
            <a:avLst/>
          </a:prstGeom>
        </p:spPr>
        <p:txBody>
          <a:bodyPr wrap="square">
            <a:spAutoFit/>
          </a:bodyPr>
          <a:lstStyle/>
          <a:p>
            <a:r>
              <a:rPr lang="sl-SI" sz="1100" dirty="0"/>
              <a:t>Foto</a:t>
            </a:r>
            <a:r>
              <a:rPr lang="es-ES_tradnl" sz="1100" dirty="0"/>
              <a:t>: </a:t>
            </a:r>
            <a:r>
              <a:rPr lang="sl-SI" sz="1100" dirty="0"/>
              <a:t>Tek po galeriji (skupina 4 – 5, Žoge, </a:t>
            </a:r>
          </a:p>
          <a:p>
            <a:r>
              <a:rPr lang="sl-SI" sz="1100" dirty="0"/>
              <a:t>vzgojiteljica Simona Kosi).</a:t>
            </a:r>
          </a:p>
        </p:txBody>
      </p:sp>
      <p:pic>
        <p:nvPicPr>
          <p:cNvPr id="13" name="officeArt object" descr="F:\DCIM\568_0502\IMG_8095.JPG"/>
          <p:cNvPicPr/>
          <p:nvPr/>
        </p:nvPicPr>
        <p:blipFill>
          <a:blip r:embed="rId5" cstate="print"/>
          <a:stretch>
            <a:fillRect/>
          </a:stretch>
        </p:blipFill>
        <p:spPr>
          <a:xfrm>
            <a:off x="3923928" y="2137627"/>
            <a:ext cx="5077209" cy="3787212"/>
          </a:xfrm>
          <a:prstGeom prst="rect">
            <a:avLst/>
          </a:prstGeom>
          <a:ln w="12700" cap="flat">
            <a:noFill/>
            <a:miter lim="400000"/>
          </a:ln>
          <a:effectLst/>
        </p:spPr>
      </p:pic>
      <p:sp>
        <p:nvSpPr>
          <p:cNvPr id="3" name="Pravokotnik 2"/>
          <p:cNvSpPr/>
          <p:nvPr/>
        </p:nvSpPr>
        <p:spPr>
          <a:xfrm>
            <a:off x="3908739" y="5958025"/>
            <a:ext cx="4572000" cy="261610"/>
          </a:xfrm>
          <a:prstGeom prst="rect">
            <a:avLst/>
          </a:prstGeom>
        </p:spPr>
        <p:txBody>
          <a:bodyPr>
            <a:spAutoFit/>
          </a:bodyPr>
          <a:lstStyle/>
          <a:p>
            <a:r>
              <a:rPr lang="sl-SI" sz="1100" dirty="0"/>
              <a:t>Foto: Deček, 4 – 5 let, Tek po galeriji. </a:t>
            </a:r>
          </a:p>
        </p:txBody>
      </p:sp>
    </p:spTree>
    <p:extLst>
      <p:ext uri="{BB962C8B-B14F-4D97-AF65-F5344CB8AC3E}">
        <p14:creationId xmlns:p14="http://schemas.microsoft.com/office/powerpoint/2010/main" xmlns="" val="2566011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0"/>
            <a:ext cx="9272820" cy="951058"/>
          </a:xfrm>
          <a:prstGeom prst="rect">
            <a:avLst/>
          </a:prstGeom>
        </p:spPr>
      </p:pic>
      <p:sp>
        <p:nvSpPr>
          <p:cNvPr id="8" name="Pravokotnik 7"/>
          <p:cNvSpPr/>
          <p:nvPr/>
        </p:nvSpPr>
        <p:spPr>
          <a:xfrm>
            <a:off x="253680" y="1412776"/>
            <a:ext cx="8640960" cy="338554"/>
          </a:xfrm>
          <a:prstGeom prst="rect">
            <a:avLst/>
          </a:prstGeom>
        </p:spPr>
        <p:txBody>
          <a:bodyPr wrap="square">
            <a:spAutoFit/>
          </a:bodyPr>
          <a:lstStyle/>
          <a:p>
            <a:r>
              <a:rPr lang="sl-SI" sz="1600" dirty="0"/>
              <a:t>Likovno poustvarjanje po ogledu v galeriji v vrtcu</a:t>
            </a:r>
          </a:p>
        </p:txBody>
      </p:sp>
      <p:sp>
        <p:nvSpPr>
          <p:cNvPr id="9"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sp>
        <p:nvSpPr>
          <p:cNvPr id="10" name="Rectangle 4"/>
          <p:cNvSpPr>
            <a:spLocks noChangeArrowheads="1"/>
          </p:cNvSpPr>
          <p:nvPr/>
        </p:nvSpPr>
        <p:spPr bwMode="auto">
          <a:xfrm>
            <a:off x="0" y="24860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100" b="0" i="0" u="none" strike="noStrike" cap="none" normalizeH="0" baseline="0">
                <a:ln>
                  <a:noFill/>
                </a:ln>
                <a:solidFill>
                  <a:srgbClr val="FF0000"/>
                </a:solidFill>
                <a:effectLst/>
                <a:latin typeface="Arial" pitchFamily="34" charset="0"/>
                <a:ea typeface="Arial Unicode MS" pitchFamily="34" charset="-128"/>
                <a:cs typeface="Arial" pitchFamily="34" charset="0"/>
              </a:rPr>
              <a:t>      </a:t>
            </a:r>
            <a:endParaRPr kumimoji="0" lang="sl-SI" altLang="sl-SI" sz="1800" b="0" i="0" u="none" strike="noStrike" cap="none" normalizeH="0" baseline="0">
              <a:ln>
                <a:noFill/>
              </a:ln>
              <a:solidFill>
                <a:schemeClr val="tx1"/>
              </a:solidFill>
              <a:effectLst/>
              <a:latin typeface="Arial" pitchFamily="34" charset="0"/>
              <a:cs typeface="Arial" pitchFamily="34" charset="0"/>
            </a:endParaRPr>
          </a:p>
        </p:txBody>
      </p:sp>
      <p:sp>
        <p:nvSpPr>
          <p:cNvPr id="2" name="Pravokotnik 1"/>
          <p:cNvSpPr/>
          <p:nvPr/>
        </p:nvSpPr>
        <p:spPr>
          <a:xfrm>
            <a:off x="4158625" y="5791960"/>
            <a:ext cx="3342855" cy="430887"/>
          </a:xfrm>
          <a:prstGeom prst="rect">
            <a:avLst/>
          </a:prstGeom>
        </p:spPr>
        <p:txBody>
          <a:bodyPr wrap="square">
            <a:spAutoFit/>
          </a:bodyPr>
          <a:lstStyle/>
          <a:p>
            <a:r>
              <a:rPr lang="sl-SI" sz="1100" dirty="0"/>
              <a:t>Foto: Deček, 4 leta, portret domač</a:t>
            </a:r>
            <a:r>
              <a:rPr lang="es-ES_tradnl" sz="1100" dirty="0" err="1"/>
              <a:t>ina</a:t>
            </a:r>
            <a:r>
              <a:rPr lang="es-ES_tradnl" sz="1100" dirty="0"/>
              <a:t> Franca </a:t>
            </a:r>
            <a:r>
              <a:rPr lang="es-ES_tradnl" sz="1100" dirty="0" err="1"/>
              <a:t>Mesari</a:t>
            </a:r>
            <a:r>
              <a:rPr lang="sl-SI" sz="1100" dirty="0" err="1"/>
              <a:t>ča</a:t>
            </a:r>
            <a:r>
              <a:rPr lang="sl-SI" sz="1100" dirty="0"/>
              <a:t>, ki ga je deček  opisal kot »to je stric s kladivom«. </a:t>
            </a:r>
          </a:p>
        </p:txBody>
      </p:sp>
      <p:pic>
        <p:nvPicPr>
          <p:cNvPr id="14" name="Slika 13"/>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82906" y="1773887"/>
            <a:ext cx="4776524" cy="3935069"/>
          </a:xfrm>
          <a:prstGeom prst="rect">
            <a:avLst/>
          </a:prstGeom>
          <a:noFill/>
        </p:spPr>
      </p:pic>
      <p:sp>
        <p:nvSpPr>
          <p:cNvPr id="3" name="Pravokotnik 2"/>
          <p:cNvSpPr/>
          <p:nvPr/>
        </p:nvSpPr>
        <p:spPr>
          <a:xfrm>
            <a:off x="447827" y="5753487"/>
            <a:ext cx="3476102" cy="938719"/>
          </a:xfrm>
          <a:prstGeom prst="rect">
            <a:avLst/>
          </a:prstGeom>
        </p:spPr>
        <p:txBody>
          <a:bodyPr wrap="square">
            <a:spAutoFit/>
          </a:bodyPr>
          <a:lstStyle/>
          <a:p>
            <a:r>
              <a:rPr lang="sl-SI" sz="1100" dirty="0"/>
              <a:t>Foto: Ogled v galeriji. Delo: </a:t>
            </a:r>
            <a:r>
              <a:rPr lang="sl-SI" sz="1100" i="1" dirty="0"/>
              <a:t>F. Mesarič, Avtoportret</a:t>
            </a:r>
            <a:r>
              <a:rPr lang="sl-SI" sz="1100" dirty="0"/>
              <a:t>, 1984, akril, platno, 180 x 200 cm (iz stalne zbirke Galerije M. Sobota)</a:t>
            </a:r>
          </a:p>
          <a:p>
            <a:r>
              <a:rPr lang="sl-SI" sz="1100" dirty="0"/>
              <a:t>Foto: deček, 4 leta, portret domač</a:t>
            </a:r>
            <a:r>
              <a:rPr lang="es-ES_tradnl" sz="1100" dirty="0" err="1"/>
              <a:t>ina</a:t>
            </a:r>
            <a:r>
              <a:rPr lang="es-ES_tradnl" sz="1100" dirty="0"/>
              <a:t> Franca </a:t>
            </a:r>
            <a:r>
              <a:rPr lang="es-ES_tradnl" sz="1100" dirty="0" err="1"/>
              <a:t>Mesari</a:t>
            </a:r>
            <a:r>
              <a:rPr lang="sl-SI" sz="1100" dirty="0" err="1"/>
              <a:t>ča</a:t>
            </a:r>
            <a:r>
              <a:rPr lang="sl-SI" sz="1100" dirty="0"/>
              <a:t>, ki ga je deček  opisal kot » to je stric s kladivom«. </a:t>
            </a:r>
          </a:p>
        </p:txBody>
      </p:sp>
      <p:pic>
        <p:nvPicPr>
          <p:cNvPr id="12" name="officeArt object" descr="Slika 16"/>
          <p:cNvPicPr/>
          <p:nvPr/>
        </p:nvPicPr>
        <p:blipFill>
          <a:blip r:embed="rId5" cstate="print"/>
          <a:stretch>
            <a:fillRect/>
          </a:stretch>
        </p:blipFill>
        <p:spPr>
          <a:xfrm>
            <a:off x="395536" y="2996952"/>
            <a:ext cx="3600400" cy="2712004"/>
          </a:xfrm>
          <a:prstGeom prst="rect">
            <a:avLst/>
          </a:prstGeom>
          <a:ln w="12700" cap="flat">
            <a:noFill/>
            <a:miter lim="400000"/>
          </a:ln>
          <a:effectLst/>
        </p:spPr>
      </p:pic>
    </p:spTree>
    <p:extLst>
      <p:ext uri="{BB962C8B-B14F-4D97-AF65-F5344CB8AC3E}">
        <p14:creationId xmlns:p14="http://schemas.microsoft.com/office/powerpoint/2010/main" xmlns="" val="2278178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0"/>
            <a:ext cx="9272820" cy="951058"/>
          </a:xfrm>
          <a:prstGeom prst="rect">
            <a:avLst/>
          </a:prstGeom>
        </p:spPr>
      </p:pic>
      <p:sp>
        <p:nvSpPr>
          <p:cNvPr id="8" name="Pravokotnik 7"/>
          <p:cNvSpPr/>
          <p:nvPr/>
        </p:nvSpPr>
        <p:spPr>
          <a:xfrm>
            <a:off x="253680" y="1412776"/>
            <a:ext cx="8640960" cy="1077218"/>
          </a:xfrm>
          <a:prstGeom prst="rect">
            <a:avLst/>
          </a:prstGeom>
        </p:spPr>
        <p:txBody>
          <a:bodyPr wrap="square">
            <a:spAutoFit/>
          </a:bodyPr>
          <a:lstStyle/>
          <a:p>
            <a:r>
              <a:rPr lang="sl-SI" sz="1600" u="sng" dirty="0"/>
              <a:t>Ogled razstave po vzoru pristopa </a:t>
            </a:r>
            <a:r>
              <a:rPr lang="sl-SI" sz="1600" u="sng" dirty="0" err="1"/>
              <a:t>Montessori</a:t>
            </a:r>
            <a:r>
              <a:rPr lang="sl-SI" sz="1600" u="sng" dirty="0"/>
              <a:t> </a:t>
            </a:r>
          </a:p>
          <a:p>
            <a:endParaRPr lang="sl-SI" sz="1600" dirty="0"/>
          </a:p>
          <a:p>
            <a:r>
              <a:rPr lang="sl-SI" sz="1600" dirty="0"/>
              <a:t>Poustvarjanje z vnaprej pripravljenimi materiali za strukturirano ustvarjalno delo kot metoda ogleda in približevanja likovnih del (tehnika, vsebina, materiali, …) v galerijskem prostoru. </a:t>
            </a:r>
          </a:p>
        </p:txBody>
      </p:sp>
      <p:pic>
        <p:nvPicPr>
          <p:cNvPr id="2050" name="Slika 38" descr="Obisk gaalerije v Ljutomeru (1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1560" y="3125793"/>
            <a:ext cx="3600400" cy="2700300"/>
          </a:xfrm>
          <a:prstGeom prst="rect">
            <a:avLst/>
          </a:prstGeom>
          <a:noFill/>
          <a:extLst>
            <a:ext uri="{909E8E84-426E-40DD-AFC4-6F175D3DCCD1}">
              <a14:hiddenFill xmlns:a14="http://schemas.microsoft.com/office/drawing/2010/main" xmlns="">
                <a:solidFill>
                  <a:srgbClr val="FFFFFF"/>
                </a:solidFill>
              </a14:hiddenFill>
            </a:ext>
          </a:extLst>
        </p:spPr>
      </p:pic>
      <p:pic>
        <p:nvPicPr>
          <p:cNvPr id="2049" name="Slika 42" descr="Obisk gaalerije v Ljutomeru (1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36410" y="3119585"/>
            <a:ext cx="3600400" cy="270650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sp>
        <p:nvSpPr>
          <p:cNvPr id="10" name="Rectangle 4"/>
          <p:cNvSpPr>
            <a:spLocks noChangeArrowheads="1"/>
          </p:cNvSpPr>
          <p:nvPr/>
        </p:nvSpPr>
        <p:spPr bwMode="auto">
          <a:xfrm>
            <a:off x="0" y="24860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100" b="0" i="0" u="none" strike="noStrike" cap="none" normalizeH="0" baseline="0">
                <a:ln>
                  <a:noFill/>
                </a:ln>
                <a:solidFill>
                  <a:srgbClr val="FF0000"/>
                </a:solidFill>
                <a:effectLst/>
                <a:latin typeface="Arial" pitchFamily="34" charset="0"/>
                <a:ea typeface="Arial Unicode MS" pitchFamily="34" charset="-128"/>
                <a:cs typeface="Arial" pitchFamily="34" charset="0"/>
              </a:rPr>
              <a:t>      </a:t>
            </a:r>
            <a:endParaRPr kumimoji="0" lang="sl-SI" altLang="sl-SI" sz="1800" b="0" i="0" u="none" strike="noStrike" cap="none" normalizeH="0" baseline="0">
              <a:ln>
                <a:noFill/>
              </a:ln>
              <a:solidFill>
                <a:schemeClr val="tx1"/>
              </a:solidFill>
              <a:effectLst/>
              <a:latin typeface="Arial" pitchFamily="34" charset="0"/>
              <a:cs typeface="Arial" pitchFamily="34" charset="0"/>
            </a:endParaRPr>
          </a:p>
        </p:txBody>
      </p:sp>
      <p:sp>
        <p:nvSpPr>
          <p:cNvPr id="11" name="Rectangle 5"/>
          <p:cNvSpPr>
            <a:spLocks noChangeArrowheads="1"/>
          </p:cNvSpPr>
          <p:nvPr/>
        </p:nvSpPr>
        <p:spPr bwMode="auto">
          <a:xfrm>
            <a:off x="560565" y="5936649"/>
            <a:ext cx="5878532" cy="600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100" b="0" i="0" u="none" strike="noStrike" cap="none" normalizeH="0" baseline="0" dirty="0">
                <a:ln>
                  <a:noFill/>
                </a:ln>
                <a:effectLst/>
                <a:latin typeface="Arial" pitchFamily="34" charset="0"/>
                <a:ea typeface="Arial Unicode MS" pitchFamily="34" charset="-128"/>
                <a:cs typeface="Arial" pitchFamily="34" charset="0"/>
              </a:rPr>
              <a:t>Foto: </a:t>
            </a:r>
            <a:r>
              <a:rPr lang="sl-SI" altLang="sl-SI" sz="1100" dirty="0">
                <a:latin typeface="Arial" pitchFamily="34" charset="0"/>
                <a:ea typeface="Arial Unicode MS" pitchFamily="34" charset="-128"/>
                <a:cs typeface="Arial" pitchFamily="34" charset="0"/>
              </a:rPr>
              <a:t>I</a:t>
            </a:r>
            <a:r>
              <a:rPr kumimoji="0" lang="sl-SI" altLang="sl-SI" sz="1100" b="0" i="0" u="none" strike="noStrike" cap="none" normalizeH="0" baseline="0" dirty="0">
                <a:ln>
                  <a:noFill/>
                </a:ln>
                <a:effectLst/>
                <a:latin typeface="Arial" pitchFamily="34" charset="0"/>
                <a:ea typeface="Arial Unicode MS" pitchFamily="34" charset="-128"/>
                <a:cs typeface="Arial" pitchFamily="34" charset="0"/>
              </a:rPr>
              <a:t>zbrani materiali prikazujejo detajle slike, pred katero sta si otroka odnesla material in </a:t>
            </a:r>
          </a:p>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100" b="0" i="0" u="none" strike="noStrike" cap="none" normalizeH="0" baseline="0" dirty="0">
                <a:ln>
                  <a:noFill/>
                </a:ln>
                <a:effectLst/>
                <a:latin typeface="Arial" pitchFamily="34" charset="0"/>
                <a:ea typeface="Arial Unicode MS" pitchFamily="34" charset="-128"/>
                <a:cs typeface="Arial" pitchFamily="34" charset="0"/>
              </a:rPr>
              <a:t>ga razvrstila po lastni presoji; spoznala sta način dela, motive v delu ter zaključila </a:t>
            </a:r>
          </a:p>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100" b="0" i="0" u="none" strike="noStrike" cap="none" normalizeH="0" baseline="0" dirty="0">
                <a:ln>
                  <a:noFill/>
                </a:ln>
                <a:effectLst/>
                <a:latin typeface="Arial" pitchFamily="34" charset="0"/>
                <a:ea typeface="Arial Unicode MS" pitchFamily="34" charset="-128"/>
                <a:cs typeface="Arial" pitchFamily="34" charset="0"/>
              </a:rPr>
              <a:t>z lastnim kreativnim razumevanjem videnega in podanega.</a:t>
            </a:r>
            <a:endParaRPr kumimoji="0" lang="sl-SI" altLang="sl-SI" sz="1800" b="0" i="0" u="none" strike="noStrike" cap="none" normalizeH="0" baseline="0" dirty="0">
              <a:ln>
                <a:noFill/>
              </a:ln>
              <a:effectLst/>
              <a:latin typeface="Arial" pitchFamily="34" charset="0"/>
              <a:cs typeface="Arial" pitchFamily="34" charset="0"/>
            </a:endParaRPr>
          </a:p>
        </p:txBody>
      </p:sp>
    </p:spTree>
    <p:extLst>
      <p:ext uri="{BB962C8B-B14F-4D97-AF65-F5344CB8AC3E}">
        <p14:creationId xmlns:p14="http://schemas.microsoft.com/office/powerpoint/2010/main" xmlns="" val="2997465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0"/>
            <a:ext cx="9266723" cy="951058"/>
          </a:xfrm>
          <a:prstGeom prst="rect">
            <a:avLst/>
          </a:prstGeom>
        </p:spPr>
      </p:pic>
      <p:sp>
        <p:nvSpPr>
          <p:cNvPr id="3" name="Označba mesta vsebine 2"/>
          <p:cNvSpPr>
            <a:spLocks noGrp="1"/>
          </p:cNvSpPr>
          <p:nvPr>
            <p:ph idx="1"/>
          </p:nvPr>
        </p:nvSpPr>
        <p:spPr>
          <a:xfrm>
            <a:off x="404487" y="951058"/>
            <a:ext cx="8579296" cy="5014813"/>
          </a:xfrm>
        </p:spPr>
        <p:txBody>
          <a:bodyPr>
            <a:normAutofit/>
          </a:bodyPr>
          <a:lstStyle/>
          <a:p>
            <a:pPr marL="0" indent="0">
              <a:buNone/>
            </a:pPr>
            <a:r>
              <a:rPr lang="sl-SI" sz="1600" b="1" dirty="0"/>
              <a:t>DRUŽBENI ANGAŽMA</a:t>
            </a:r>
          </a:p>
          <a:p>
            <a:pPr marL="0" indent="0">
              <a:buNone/>
            </a:pPr>
            <a:endParaRPr lang="sl-SI" sz="1600" b="1" dirty="0"/>
          </a:p>
          <a:p>
            <a:pPr marL="0" indent="0">
              <a:buNone/>
            </a:pPr>
            <a:r>
              <a:rPr lang="sl-SI" sz="1400" b="1" dirty="0"/>
              <a:t>Razstava:  </a:t>
            </a:r>
            <a:r>
              <a:rPr lang="sl-SI" sz="1400" b="1" u="sng" dirty="0"/>
              <a:t>Pravljična pohajkovanja – pike, črte in oblike</a:t>
            </a:r>
            <a:r>
              <a:rPr lang="sl-SI" sz="1400" dirty="0"/>
              <a:t>: </a:t>
            </a:r>
          </a:p>
          <a:p>
            <a:pPr marL="0" indent="0">
              <a:buNone/>
            </a:pPr>
            <a:r>
              <a:rPr lang="sl-SI" sz="1400" dirty="0"/>
              <a:t>– predstavitev treh skupin v okviru samostojne razstave, kot oblika soustvarjanja skupne predstavitve</a:t>
            </a:r>
            <a:r>
              <a:rPr lang="sl-SI" sz="1800" dirty="0">
                <a:solidFill>
                  <a:srgbClr val="FF0000"/>
                </a:solidFill>
              </a:rPr>
              <a:t/>
            </a:r>
            <a:br>
              <a:rPr lang="sl-SI" sz="1800" dirty="0">
                <a:solidFill>
                  <a:srgbClr val="FF0000"/>
                </a:solidFill>
              </a:rPr>
            </a:br>
            <a:endParaRPr lang="sl-SI" sz="1800" dirty="0">
              <a:solidFill>
                <a:srgbClr val="FF0000"/>
              </a:solidFill>
            </a:endParaRPr>
          </a:p>
          <a:p>
            <a:pPr marL="0" indent="0">
              <a:buNone/>
            </a:pPr>
            <a:endParaRPr lang="sl-SI" sz="1800" b="1" dirty="0"/>
          </a:p>
        </p:txBody>
      </p:sp>
      <p:pic>
        <p:nvPicPr>
          <p:cNvPr id="6" name="Slika 5"/>
          <p:cNvPicPr>
            <a:picLocks noChangeAspect="1"/>
          </p:cNvPicPr>
          <p:nvPr/>
        </p:nvPicPr>
        <p:blipFill>
          <a:blip r:embed="rId4" cstate="print"/>
          <a:stretch>
            <a:fillRect/>
          </a:stretch>
        </p:blipFill>
        <p:spPr>
          <a:xfrm>
            <a:off x="395536" y="2177857"/>
            <a:ext cx="3169618" cy="2113079"/>
          </a:xfrm>
          <a:prstGeom prst="rect">
            <a:avLst/>
          </a:prstGeom>
        </p:spPr>
      </p:pic>
      <p:pic>
        <p:nvPicPr>
          <p:cNvPr id="7" name="Slika 6"/>
          <p:cNvPicPr>
            <a:picLocks noChangeAspect="1"/>
          </p:cNvPicPr>
          <p:nvPr/>
        </p:nvPicPr>
        <p:blipFill>
          <a:blip r:embed="rId5" cstate="print"/>
          <a:stretch>
            <a:fillRect/>
          </a:stretch>
        </p:blipFill>
        <p:spPr>
          <a:xfrm>
            <a:off x="3851920" y="2148320"/>
            <a:ext cx="3168352" cy="2117464"/>
          </a:xfrm>
          <a:prstGeom prst="rect">
            <a:avLst/>
          </a:prstGeom>
        </p:spPr>
      </p:pic>
      <p:pic>
        <p:nvPicPr>
          <p:cNvPr id="9" name="Slika 8"/>
          <p:cNvPicPr>
            <a:picLocks noChangeAspect="1"/>
          </p:cNvPicPr>
          <p:nvPr/>
        </p:nvPicPr>
        <p:blipFill>
          <a:blip r:embed="rId6" cstate="print"/>
          <a:stretch>
            <a:fillRect/>
          </a:stretch>
        </p:blipFill>
        <p:spPr>
          <a:xfrm>
            <a:off x="413302" y="4437112"/>
            <a:ext cx="3151852" cy="2101234"/>
          </a:xfrm>
          <a:prstGeom prst="rect">
            <a:avLst/>
          </a:prstGeom>
        </p:spPr>
      </p:pic>
    </p:spTree>
    <p:extLst>
      <p:ext uri="{BB962C8B-B14F-4D97-AF65-F5344CB8AC3E}">
        <p14:creationId xmlns:p14="http://schemas.microsoft.com/office/powerpoint/2010/main" xmlns="" val="2122982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0"/>
            <a:ext cx="9266723" cy="951058"/>
          </a:xfrm>
          <a:prstGeom prst="rect">
            <a:avLst/>
          </a:prstGeom>
        </p:spPr>
      </p:pic>
      <p:sp>
        <p:nvSpPr>
          <p:cNvPr id="3" name="Označba mesta vsebine 2"/>
          <p:cNvSpPr>
            <a:spLocks noGrp="1"/>
          </p:cNvSpPr>
          <p:nvPr>
            <p:ph idx="1"/>
          </p:nvPr>
        </p:nvSpPr>
        <p:spPr>
          <a:xfrm>
            <a:off x="343713" y="1196752"/>
            <a:ext cx="8579296" cy="5014813"/>
          </a:xfrm>
        </p:spPr>
        <p:txBody>
          <a:bodyPr>
            <a:normAutofit/>
          </a:bodyPr>
          <a:lstStyle/>
          <a:p>
            <a:pPr marL="0" indent="0">
              <a:buNone/>
            </a:pPr>
            <a:r>
              <a:rPr lang="sl-SI" sz="1400" b="1" dirty="0"/>
              <a:t>DRUŽBENI ANGAŽMA: </a:t>
            </a:r>
            <a:r>
              <a:rPr lang="sl-SI" sz="1400" dirty="0"/>
              <a:t>uporaba motiva teka otrok po galeriji in otroške risbe, ki odraža doživetje teka v galeriji; prekriti obrazi otrok v skladu z </a:t>
            </a:r>
            <a:r>
              <a:rPr lang="sl-SI" sz="1400" dirty="0" err="1"/>
              <a:t>gdpr</a:t>
            </a:r>
            <a:r>
              <a:rPr lang="sl-SI" sz="1400" dirty="0"/>
              <a:t> politiko ali kritika </a:t>
            </a:r>
            <a:r>
              <a:rPr lang="sl-SI" sz="1400" dirty="0" err="1"/>
              <a:t>gdpr</a:t>
            </a:r>
            <a:r>
              <a:rPr lang="sl-SI" sz="1400" dirty="0"/>
              <a:t> politike? </a:t>
            </a:r>
          </a:p>
          <a:p>
            <a:pPr marL="0" indent="0">
              <a:buNone/>
            </a:pPr>
            <a:r>
              <a:rPr lang="sl-SI" sz="1400" b="1" dirty="0"/>
              <a:t>- </a:t>
            </a:r>
            <a:r>
              <a:rPr lang="sl-SI" sz="1400" b="1" dirty="0" err="1"/>
              <a:t>dekonstruktivni</a:t>
            </a:r>
            <a:r>
              <a:rPr lang="sl-SI" sz="1400" b="1" dirty="0"/>
              <a:t> moment dela umetnika v galerijskem prostoru kot galerijskega posrednika</a:t>
            </a:r>
          </a:p>
        </p:txBody>
      </p:sp>
      <p:pic>
        <p:nvPicPr>
          <p:cNvPr id="5" name="Slika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9552" y="2177970"/>
            <a:ext cx="6480720" cy="4318737"/>
          </a:xfrm>
          <a:prstGeom prst="rect">
            <a:avLst/>
          </a:prstGeom>
        </p:spPr>
      </p:pic>
      <p:sp>
        <p:nvSpPr>
          <p:cNvPr id="6" name="Pravokotnik 5"/>
          <p:cNvSpPr/>
          <p:nvPr/>
        </p:nvSpPr>
        <p:spPr>
          <a:xfrm>
            <a:off x="7176368" y="5896543"/>
            <a:ext cx="1788120" cy="600164"/>
          </a:xfrm>
          <a:prstGeom prst="rect">
            <a:avLst/>
          </a:prstGeom>
        </p:spPr>
        <p:txBody>
          <a:bodyPr wrap="square">
            <a:spAutoFit/>
          </a:bodyPr>
          <a:lstStyle/>
          <a:p>
            <a:r>
              <a:rPr lang="sl-SI" sz="1100" dirty="0"/>
              <a:t>Katja. B. </a:t>
            </a:r>
            <a:r>
              <a:rPr lang="sl-SI" sz="1100" dirty="0" err="1"/>
              <a:t>Sudec</a:t>
            </a:r>
            <a:r>
              <a:rPr lang="sl-SI" sz="1100" dirty="0"/>
              <a:t>, otroci vrtca Ljutomer; „ Svobodno v galerijo“; kartica; 2019</a:t>
            </a:r>
          </a:p>
        </p:txBody>
      </p:sp>
    </p:spTree>
    <p:extLst>
      <p:ext uri="{BB962C8B-B14F-4D97-AF65-F5344CB8AC3E}">
        <p14:creationId xmlns:p14="http://schemas.microsoft.com/office/powerpoint/2010/main" xmlns="" val="3914660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0"/>
            <a:ext cx="9266723" cy="951058"/>
          </a:xfrm>
          <a:prstGeom prst="rect">
            <a:avLst/>
          </a:prstGeom>
        </p:spPr>
      </p:pic>
      <p:sp>
        <p:nvSpPr>
          <p:cNvPr id="3" name="Označba mesta vsebine 2"/>
          <p:cNvSpPr>
            <a:spLocks noGrp="1"/>
          </p:cNvSpPr>
          <p:nvPr>
            <p:ph idx="1"/>
          </p:nvPr>
        </p:nvSpPr>
        <p:spPr>
          <a:xfrm>
            <a:off x="404487" y="951059"/>
            <a:ext cx="8579296" cy="2405933"/>
          </a:xfrm>
        </p:spPr>
        <p:txBody>
          <a:bodyPr>
            <a:normAutofit/>
          </a:bodyPr>
          <a:lstStyle/>
          <a:p>
            <a:pPr marL="0" indent="0">
              <a:buNone/>
            </a:pPr>
            <a:r>
              <a:rPr lang="sl-SI" sz="1400" b="1" dirty="0"/>
              <a:t>DRUŽBENI ANGAŽMA:</a:t>
            </a:r>
          </a:p>
          <a:p>
            <a:pPr>
              <a:buFontTx/>
              <a:buChar char="-"/>
            </a:pPr>
            <a:r>
              <a:rPr lang="sl-SI" sz="1400" b="1" dirty="0"/>
              <a:t>pošiljanje avtorske kartice izbranim galerijam in muzejem, kot nasvet, opomnik in kritika </a:t>
            </a:r>
            <a:r>
              <a:rPr lang="sl-SI" sz="1400" b="1" dirty="0">
                <a:solidFill>
                  <a:srgbClr val="FF0000"/>
                </a:solidFill>
              </a:rPr>
              <a:t>avtoritativnega </a:t>
            </a:r>
          </a:p>
          <a:p>
            <a:pPr marL="0" indent="0">
              <a:buNone/>
            </a:pPr>
            <a:r>
              <a:rPr lang="sl-SI" sz="1400" b="1" dirty="0">
                <a:solidFill>
                  <a:srgbClr val="FF0000"/>
                </a:solidFill>
              </a:rPr>
              <a:t>         pristopa </a:t>
            </a:r>
            <a:r>
              <a:rPr lang="sl-SI" sz="1400" b="1" dirty="0"/>
              <a:t>v delu z obiskovalci: </a:t>
            </a:r>
          </a:p>
          <a:p>
            <a:pPr marL="0" indent="0">
              <a:buNone/>
            </a:pPr>
            <a:endParaRPr lang="sl-SI" sz="1400" b="1" dirty="0"/>
          </a:p>
          <a:p>
            <a:pPr marL="0" indent="0">
              <a:buNone/>
            </a:pPr>
            <a:r>
              <a:rPr lang="sl-SI" sz="1400" dirty="0"/>
              <a:t>Ni v vsakem izmed nas malo </a:t>
            </a:r>
            <a:r>
              <a:rPr lang="sl-SI" sz="1400" dirty="0" err="1"/>
              <a:t>Sovice</a:t>
            </a:r>
            <a:r>
              <a:rPr lang="sl-SI" sz="1400" dirty="0"/>
              <a:t> </a:t>
            </a:r>
            <a:r>
              <a:rPr lang="sl-SI" sz="1400" dirty="0" err="1"/>
              <a:t>Oke</a:t>
            </a:r>
            <a:r>
              <a:rPr lang="sl-SI" sz="1400" dirty="0"/>
              <a:t>, upornika? Iskanje razmerja med tem kdaj se je potrebno držati pravil in standarda in kdaj je čas, da se ga preseže, opozori na omejitve; poglavitno vprašanje – KAKO opozorim na potrebne spremembe? MI SMO IZBRALI KREATIVO ;)</a:t>
            </a:r>
            <a:endParaRPr lang="sl-SI" sz="1400" b="1" dirty="0"/>
          </a:p>
          <a:p>
            <a:pPr marL="0" indent="0">
              <a:buNone/>
            </a:pPr>
            <a:r>
              <a:rPr lang="sl-SI" sz="1800" dirty="0">
                <a:solidFill>
                  <a:srgbClr val="FF0000"/>
                </a:solidFill>
              </a:rPr>
              <a:t/>
            </a:r>
            <a:br>
              <a:rPr lang="sl-SI" sz="1800" dirty="0">
                <a:solidFill>
                  <a:srgbClr val="FF0000"/>
                </a:solidFill>
              </a:rPr>
            </a:br>
            <a:endParaRPr lang="sl-SI" sz="1800" dirty="0">
              <a:solidFill>
                <a:srgbClr val="FF0000"/>
              </a:solidFill>
            </a:endParaRPr>
          </a:p>
          <a:p>
            <a:pPr marL="0" indent="0">
              <a:buNone/>
            </a:pPr>
            <a:endParaRPr lang="sl-SI" sz="1800" b="1" dirty="0"/>
          </a:p>
        </p:txBody>
      </p:sp>
      <p:pic>
        <p:nvPicPr>
          <p:cNvPr id="8" name="Slika 7"/>
          <p:cNvPicPr>
            <a:picLocks noChangeAspect="1"/>
          </p:cNvPicPr>
          <p:nvPr/>
        </p:nvPicPr>
        <p:blipFill>
          <a:blip r:embed="rId4" cstate="print"/>
          <a:stretch>
            <a:fillRect/>
          </a:stretch>
        </p:blipFill>
        <p:spPr>
          <a:xfrm>
            <a:off x="2627784" y="3228206"/>
            <a:ext cx="4227536" cy="2815894"/>
          </a:xfrm>
          <a:prstGeom prst="rect">
            <a:avLst/>
          </a:prstGeom>
        </p:spPr>
      </p:pic>
    </p:spTree>
    <p:extLst>
      <p:ext uri="{BB962C8B-B14F-4D97-AF65-F5344CB8AC3E}">
        <p14:creationId xmlns:p14="http://schemas.microsoft.com/office/powerpoint/2010/main" xmlns="" val="4267907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13483" y="-1778"/>
            <a:ext cx="9266723" cy="951058"/>
          </a:xfrm>
          <a:prstGeom prst="rect">
            <a:avLst/>
          </a:prstGeom>
        </p:spPr>
      </p:pic>
      <p:sp>
        <p:nvSpPr>
          <p:cNvPr id="3" name="Označba mesta vsebine 2"/>
          <p:cNvSpPr>
            <a:spLocks noGrp="1"/>
          </p:cNvSpPr>
          <p:nvPr>
            <p:ph idx="1"/>
          </p:nvPr>
        </p:nvSpPr>
        <p:spPr>
          <a:xfrm>
            <a:off x="407410" y="1196752"/>
            <a:ext cx="8424936" cy="5904656"/>
          </a:xfrm>
        </p:spPr>
        <p:txBody>
          <a:bodyPr>
            <a:normAutofit/>
          </a:bodyPr>
          <a:lstStyle/>
          <a:p>
            <a:pPr marL="0" indent="0">
              <a:buNone/>
            </a:pPr>
            <a:r>
              <a:rPr lang="sl-SI" sz="1600" b="1" dirty="0"/>
              <a:t>ZAKLJUČEK – iz zapisa vzgojiteljice Ksenje Kosi Viher</a:t>
            </a:r>
          </a:p>
          <a:p>
            <a:pPr marL="0" indent="0">
              <a:buNone/>
            </a:pPr>
            <a:endParaRPr lang="sl-SI" sz="1400" b="1" dirty="0"/>
          </a:p>
          <a:p>
            <a:pPr>
              <a:buFont typeface="Wingdings" panose="05000000000000000000" pitchFamily="2" charset="2"/>
              <a:buChar char="§"/>
            </a:pPr>
            <a:r>
              <a:rPr lang="sl-SI" sz="1400" dirty="0"/>
              <a:t>Spoznali smo nove likovne pristope ustvarjanja, opazovanja likovnih del, vživljanja in izražanja tistega kar občutimo s pomočjo glavnega lika pravljice;</a:t>
            </a:r>
          </a:p>
          <a:p>
            <a:pPr>
              <a:buFont typeface="Wingdings" panose="05000000000000000000" pitchFamily="2" charset="2"/>
              <a:buChar char="§"/>
            </a:pPr>
            <a:r>
              <a:rPr lang="sl-SI" sz="1400" dirty="0"/>
              <a:t>imeti drugačno mnenje ali se počutiti drugače je sprejemljivo in življenjsko;</a:t>
            </a:r>
          </a:p>
          <a:p>
            <a:pPr>
              <a:buFont typeface="Wingdings" panose="05000000000000000000" pitchFamily="2" charset="2"/>
              <a:buChar char="§"/>
            </a:pPr>
            <a:r>
              <a:rPr lang="sl-SI" sz="1400" dirty="0"/>
              <a:t>umetnica Katja se je odzivala na naša dela in problematiko ter se močno trudila, da bi otroci sprostili telo in spoznali možne načine </a:t>
            </a:r>
            <a:r>
              <a:rPr lang="sl-SI" sz="1400" b="1" dirty="0"/>
              <a:t>kako s celotnim telesom vstopiti v slikovno polje  </a:t>
            </a:r>
            <a:r>
              <a:rPr lang="sl-SI" sz="1400" dirty="0"/>
              <a:t>- </a:t>
            </a:r>
            <a:r>
              <a:rPr lang="sl-SI" sz="1400" dirty="0" err="1"/>
              <a:t>Sovica</a:t>
            </a:r>
            <a:r>
              <a:rPr lang="sl-SI" sz="1400" dirty="0"/>
              <a:t> </a:t>
            </a:r>
            <a:r>
              <a:rPr lang="sl-SI" sz="1400" dirty="0" err="1"/>
              <a:t>Oka</a:t>
            </a:r>
            <a:r>
              <a:rPr lang="sl-SI" sz="1400" dirty="0"/>
              <a:t> je namreč ekspresivna in ekspresija ima vedno kaj opraviti s občutenje celotnega telesa in tudi "uporom", ki ga je nosila </a:t>
            </a:r>
            <a:r>
              <a:rPr lang="sl-SI" sz="1400" dirty="0" err="1"/>
              <a:t>sovica</a:t>
            </a:r>
            <a:r>
              <a:rPr lang="sl-SI" sz="1400" dirty="0"/>
              <a:t> </a:t>
            </a:r>
            <a:r>
              <a:rPr lang="sl-SI" sz="1400" dirty="0" err="1"/>
              <a:t>Oka</a:t>
            </a:r>
            <a:r>
              <a:rPr lang="sl-SI" sz="1400" dirty="0"/>
              <a:t>;</a:t>
            </a:r>
          </a:p>
          <a:p>
            <a:pPr>
              <a:buFont typeface="Wingdings" panose="05000000000000000000" pitchFamily="2" charset="2"/>
              <a:buChar char="§"/>
            </a:pPr>
            <a:r>
              <a:rPr lang="sl-SI" sz="1400" b="1" dirty="0"/>
              <a:t>opustili smo klasičen način refleksije in se preusmerili na likovno izražanje</a:t>
            </a:r>
            <a:r>
              <a:rPr lang="sl-SI" sz="1400" dirty="0"/>
              <a:t>;</a:t>
            </a:r>
          </a:p>
          <a:p>
            <a:pPr>
              <a:buFont typeface="Wingdings" panose="05000000000000000000" pitchFamily="2" charset="2"/>
              <a:buChar char="§"/>
            </a:pPr>
            <a:r>
              <a:rPr lang="sl-SI" sz="1400" dirty="0"/>
              <a:t>v proces smo vključili tudi starše;</a:t>
            </a:r>
          </a:p>
          <a:p>
            <a:pPr>
              <a:buFont typeface="Wingdings" panose="05000000000000000000" pitchFamily="2" charset="2"/>
              <a:buChar char="§"/>
            </a:pPr>
            <a:r>
              <a:rPr lang="sl-SI" sz="1400" dirty="0"/>
              <a:t>spoznali smo </a:t>
            </a:r>
            <a:r>
              <a:rPr lang="sl-SI" sz="1400" b="1" dirty="0"/>
              <a:t>več-čutni pristop opazovanja likovnih del</a:t>
            </a:r>
            <a:r>
              <a:rPr lang="sl-SI" sz="1400" dirty="0"/>
              <a:t>;</a:t>
            </a:r>
          </a:p>
          <a:p>
            <a:pPr>
              <a:buFont typeface="Wingdings" panose="05000000000000000000" pitchFamily="2" charset="2"/>
              <a:buChar char="§"/>
            </a:pPr>
            <a:r>
              <a:rPr lang="sl-SI" sz="1400" dirty="0"/>
              <a:t>podrobneje smo spoznali kulturne ustanove, njihov pomen v družbi in otrokom privzgajali vrednost le-teh;</a:t>
            </a:r>
          </a:p>
          <a:p>
            <a:pPr>
              <a:buFont typeface="Wingdings" panose="05000000000000000000" pitchFamily="2" charset="2"/>
              <a:buChar char="§"/>
            </a:pPr>
            <a:r>
              <a:rPr lang="sl-SI" sz="1400" dirty="0"/>
              <a:t>sledili smo tudi likovnim ciljem </a:t>
            </a:r>
            <a:r>
              <a:rPr lang="sl-SI" sz="1400" b="1" dirty="0"/>
              <a:t>s seznanitvijo ateljeja</a:t>
            </a:r>
            <a:r>
              <a:rPr lang="sl-SI" sz="1400" dirty="0"/>
              <a:t> tako v pomenskem izrazoslovju kot prostoru za ustvarjanje;</a:t>
            </a:r>
          </a:p>
          <a:p>
            <a:pPr>
              <a:buFont typeface="Wingdings" panose="05000000000000000000" pitchFamily="2" charset="2"/>
              <a:buChar char="§"/>
            </a:pPr>
            <a:r>
              <a:rPr lang="sl-SI" sz="1400" dirty="0"/>
              <a:t>Pridobili smo zelo pomembna </a:t>
            </a:r>
            <a:r>
              <a:rPr lang="sl-SI" sz="1400" b="1" dirty="0"/>
              <a:t>spoznanja slojevitega slikanja</a:t>
            </a:r>
            <a:r>
              <a:rPr lang="sl-SI" sz="1400" dirty="0"/>
              <a:t>, pripadnost skupini, medsebojnega spoštovanja ter doživljanje umetnosti kot del družbenega in kulturnega življenja. </a:t>
            </a:r>
          </a:p>
          <a:p>
            <a:r>
              <a:rPr lang="sl-SI" sz="1400" dirty="0"/>
              <a:t>Pomen razstavnega prostora – galerije so otroci konkretno doživeli ob lastni razstavi;</a:t>
            </a:r>
          </a:p>
          <a:p>
            <a:r>
              <a:rPr lang="sl-SI" sz="1400" dirty="0"/>
              <a:t>realizirali smo zadane cilje, pri katerih so nam v veliko pomoč bile usmeritve umetnice, podpora staršev, vztrajnost in doslednost nas vzgojiteljic ter dovzetnost otrok. </a:t>
            </a:r>
          </a:p>
          <a:p>
            <a:pPr marL="0" indent="0">
              <a:buNone/>
            </a:pPr>
            <a:endParaRPr lang="sl-SI" sz="1400" dirty="0"/>
          </a:p>
        </p:txBody>
      </p:sp>
    </p:spTree>
    <p:extLst>
      <p:ext uri="{BB962C8B-B14F-4D97-AF65-F5344CB8AC3E}">
        <p14:creationId xmlns:p14="http://schemas.microsoft.com/office/powerpoint/2010/main" xmlns="" val="3907341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13483" y="-1778"/>
            <a:ext cx="9266723" cy="951058"/>
          </a:xfrm>
          <a:prstGeom prst="rect">
            <a:avLst/>
          </a:prstGeom>
        </p:spPr>
      </p:pic>
      <p:sp>
        <p:nvSpPr>
          <p:cNvPr id="3" name="Označba mesta vsebine 2"/>
          <p:cNvSpPr>
            <a:spLocks noGrp="1"/>
          </p:cNvSpPr>
          <p:nvPr>
            <p:ph idx="1"/>
          </p:nvPr>
        </p:nvSpPr>
        <p:spPr>
          <a:xfrm>
            <a:off x="407410" y="1196752"/>
            <a:ext cx="8424936" cy="5904656"/>
          </a:xfrm>
        </p:spPr>
        <p:txBody>
          <a:bodyPr>
            <a:normAutofit/>
          </a:bodyPr>
          <a:lstStyle/>
          <a:p>
            <a:pPr marL="0" indent="0">
              <a:buNone/>
            </a:pPr>
            <a:r>
              <a:rPr lang="sl-SI" sz="1600" b="1" dirty="0"/>
              <a:t>ZAKLJUČEK – iz lastne izkušnje</a:t>
            </a:r>
          </a:p>
          <a:p>
            <a:pPr marL="0" indent="0">
              <a:buNone/>
            </a:pPr>
            <a:endParaRPr lang="sl-SI" sz="1400" b="1" dirty="0"/>
          </a:p>
        </p:txBody>
      </p:sp>
      <p:sp>
        <p:nvSpPr>
          <p:cNvPr id="2" name="Pravokotnik 1"/>
          <p:cNvSpPr/>
          <p:nvPr/>
        </p:nvSpPr>
        <p:spPr>
          <a:xfrm>
            <a:off x="479418" y="1772816"/>
            <a:ext cx="8280920" cy="2585323"/>
          </a:xfrm>
          <a:prstGeom prst="rect">
            <a:avLst/>
          </a:prstGeom>
        </p:spPr>
        <p:txBody>
          <a:bodyPr wrap="square">
            <a:spAutoFit/>
          </a:bodyPr>
          <a:lstStyle/>
          <a:p>
            <a:pPr>
              <a:buFont typeface="Wingdings" panose="05000000000000000000" pitchFamily="2" charset="2"/>
              <a:buChar char="§"/>
            </a:pPr>
            <a:r>
              <a:rPr lang="sl-SI" sz="1400" dirty="0"/>
              <a:t>    </a:t>
            </a:r>
            <a:r>
              <a:rPr lang="sl-SI" sz="1400" dirty="0" err="1"/>
              <a:t>vzpodbujanje</a:t>
            </a:r>
            <a:r>
              <a:rPr lang="sl-SI" sz="1400" dirty="0"/>
              <a:t> nezavednega učnega procesa</a:t>
            </a:r>
          </a:p>
          <a:p>
            <a:endParaRPr lang="sl-SI" sz="1400" dirty="0"/>
          </a:p>
          <a:p>
            <a:pPr>
              <a:buFont typeface="Wingdings" panose="05000000000000000000" pitchFamily="2" charset="2"/>
              <a:buChar char="§"/>
            </a:pPr>
            <a:r>
              <a:rPr lang="sl-SI" sz="1400" dirty="0"/>
              <a:t>    Poustvarjalne prakse se največkrat zgodijo po opazovanju likovnih del, ki je </a:t>
            </a:r>
          </a:p>
          <a:p>
            <a:r>
              <a:rPr lang="sl-SI" sz="1400" dirty="0"/>
              <a:t>       zahtevalo temeljitejši vpogled v prakse galerijske pedagogike oziroma umetniško  </a:t>
            </a:r>
          </a:p>
          <a:p>
            <a:r>
              <a:rPr lang="sl-SI" sz="1400" dirty="0"/>
              <a:t>       galerijsko posredovanje.</a:t>
            </a:r>
          </a:p>
          <a:p>
            <a:endParaRPr lang="sl-SI" sz="1400" dirty="0"/>
          </a:p>
          <a:p>
            <a:r>
              <a:rPr lang="sl-SI" sz="1600" dirty="0"/>
              <a:t>Kot umetnica čutim močno potrebo po vzpostavitvi daljšega učnega sodelovanja z vzgojiteljicami, kakor tudi z zagotovljenim ateljejskim prostorom v sami vzgojno izobraževalni ustanovi, v katerega bi se otroci lahko spontano vključevali in brez obremenitve. </a:t>
            </a:r>
          </a:p>
          <a:p>
            <a:r>
              <a:rPr lang="sl-SI" sz="1600" dirty="0"/>
              <a:t>Vodenje procesa bi bilo lahko tako prilagojeno vsakemu posamezniku in tudi skupini.</a:t>
            </a:r>
          </a:p>
          <a:p>
            <a:endParaRPr lang="sl-SI" sz="1400" dirty="0"/>
          </a:p>
        </p:txBody>
      </p:sp>
      <p:pic>
        <p:nvPicPr>
          <p:cNvPr id="5" name="Slika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884368" y="5967006"/>
            <a:ext cx="971330" cy="688642"/>
          </a:xfrm>
          <a:prstGeom prst="rect">
            <a:avLst/>
          </a:prstGeom>
        </p:spPr>
      </p:pic>
    </p:spTree>
    <p:extLst>
      <p:ext uri="{BB962C8B-B14F-4D97-AF65-F5344CB8AC3E}">
        <p14:creationId xmlns:p14="http://schemas.microsoft.com/office/powerpoint/2010/main" xmlns="" val="2059631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0"/>
            <a:ext cx="9266723" cy="951058"/>
          </a:xfrm>
          <a:prstGeom prst="rect">
            <a:avLst/>
          </a:prstGeom>
        </p:spPr>
      </p:pic>
      <p:sp>
        <p:nvSpPr>
          <p:cNvPr id="2" name="Pravokotnik 1"/>
          <p:cNvSpPr/>
          <p:nvPr/>
        </p:nvSpPr>
        <p:spPr>
          <a:xfrm>
            <a:off x="1104969" y="5097466"/>
            <a:ext cx="7056784" cy="1754326"/>
          </a:xfrm>
          <a:prstGeom prst="rect">
            <a:avLst/>
          </a:prstGeom>
        </p:spPr>
        <p:txBody>
          <a:bodyPr wrap="square">
            <a:spAutoFit/>
          </a:bodyPr>
          <a:lstStyle/>
          <a:p>
            <a:pPr algn="ctr">
              <a:lnSpc>
                <a:spcPct val="150000"/>
              </a:lnSpc>
            </a:pPr>
            <a:r>
              <a:rPr lang="sr-Latn-ME" dirty="0">
                <a:solidFill>
                  <a:srgbClr val="7030A0"/>
                </a:solidFill>
              </a:rPr>
              <a:t>Free your spirit, free your mind, allow us freedom of </a:t>
            </a:r>
            <a:r>
              <a:rPr lang="sr-Latn-ME" dirty="0">
                <a:solidFill>
                  <a:srgbClr val="FF0000"/>
                </a:solidFill>
              </a:rPr>
              <a:t>perception.</a:t>
            </a:r>
            <a:endParaRPr lang="sl-SI" dirty="0">
              <a:solidFill>
                <a:srgbClr val="FF0000"/>
              </a:solidFill>
            </a:endParaRPr>
          </a:p>
          <a:p>
            <a:pPr algn="ctr">
              <a:lnSpc>
                <a:spcPct val="150000"/>
              </a:lnSpc>
            </a:pPr>
            <a:r>
              <a:rPr lang="sr-Latn-ME" b="1" dirty="0">
                <a:solidFill>
                  <a:srgbClr val="7030A0"/>
                </a:solidFill>
              </a:rPr>
              <a:t>Free your spirit, free your mind, allow us freedom of </a:t>
            </a:r>
            <a:r>
              <a:rPr lang="sr-Latn-ME" b="1" dirty="0">
                <a:solidFill>
                  <a:srgbClr val="FF0000"/>
                </a:solidFill>
              </a:rPr>
              <a:t>creation.</a:t>
            </a:r>
            <a:endParaRPr lang="sl-SI" b="1" dirty="0">
              <a:solidFill>
                <a:srgbClr val="FF0000"/>
              </a:solidFill>
            </a:endParaRPr>
          </a:p>
          <a:p>
            <a:pPr algn="ctr">
              <a:lnSpc>
                <a:spcPct val="150000"/>
              </a:lnSpc>
            </a:pPr>
            <a:r>
              <a:rPr lang="sr-Latn-ME" dirty="0">
                <a:solidFill>
                  <a:srgbClr val="7030A0"/>
                </a:solidFill>
              </a:rPr>
              <a:t>Free your spirit, free your mind, allow us freedom of </a:t>
            </a:r>
            <a:r>
              <a:rPr lang="sr-Latn-ME" dirty="0">
                <a:solidFill>
                  <a:srgbClr val="FF0000"/>
                </a:solidFill>
              </a:rPr>
              <a:t>presentation.</a:t>
            </a:r>
          </a:p>
          <a:p>
            <a:pPr algn="ctr">
              <a:lnSpc>
                <a:spcPct val="150000"/>
              </a:lnSpc>
            </a:pPr>
            <a:r>
              <a:rPr lang="sr-Latn-ME" dirty="0">
                <a:solidFill>
                  <a:srgbClr val="FF0000"/>
                </a:solidFill>
              </a:rPr>
              <a:t>VAŠI OTROCI</a:t>
            </a:r>
          </a:p>
        </p:txBody>
      </p:sp>
      <p:pic>
        <p:nvPicPr>
          <p:cNvPr id="6" name="officeArt object" descr="F:\DCIM\568_0502\IMG_8095.JPG"/>
          <p:cNvPicPr/>
          <p:nvPr/>
        </p:nvPicPr>
        <p:blipFill>
          <a:blip r:embed="rId4" cstate="print"/>
          <a:stretch>
            <a:fillRect/>
          </a:stretch>
        </p:blipFill>
        <p:spPr>
          <a:xfrm>
            <a:off x="1907704" y="1537701"/>
            <a:ext cx="5184576" cy="3456384"/>
          </a:xfrm>
          <a:prstGeom prst="rect">
            <a:avLst/>
          </a:prstGeom>
          <a:ln w="12700" cap="flat">
            <a:noFill/>
            <a:miter lim="400000"/>
          </a:ln>
          <a:effectLst/>
        </p:spPr>
      </p:pic>
      <p:sp>
        <p:nvSpPr>
          <p:cNvPr id="7" name="Pravokotnik 6"/>
          <p:cNvSpPr/>
          <p:nvPr/>
        </p:nvSpPr>
        <p:spPr>
          <a:xfrm>
            <a:off x="7092280" y="4732475"/>
            <a:ext cx="1996059" cy="261610"/>
          </a:xfrm>
          <a:prstGeom prst="rect">
            <a:avLst/>
          </a:prstGeom>
        </p:spPr>
        <p:txBody>
          <a:bodyPr wrap="none">
            <a:spAutoFit/>
          </a:bodyPr>
          <a:lstStyle/>
          <a:p>
            <a:r>
              <a:rPr lang="sl-SI" sz="1100" dirty="0"/>
              <a:t>Deček, 4 – 5 let, Tek po galeriji. </a:t>
            </a:r>
          </a:p>
        </p:txBody>
      </p:sp>
    </p:spTree>
    <p:extLst>
      <p:ext uri="{BB962C8B-B14F-4D97-AF65-F5344CB8AC3E}">
        <p14:creationId xmlns:p14="http://schemas.microsoft.com/office/powerpoint/2010/main" xmlns="" val="3201930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0"/>
            <a:ext cx="9266723" cy="951058"/>
          </a:xfrm>
          <a:prstGeom prst="rect">
            <a:avLst/>
          </a:prstGeom>
        </p:spPr>
      </p:pic>
      <p:sp>
        <p:nvSpPr>
          <p:cNvPr id="3" name="Označba mesta vsebine 2"/>
          <p:cNvSpPr>
            <a:spLocks noGrp="1"/>
          </p:cNvSpPr>
          <p:nvPr>
            <p:ph idx="1"/>
          </p:nvPr>
        </p:nvSpPr>
        <p:spPr>
          <a:xfrm>
            <a:off x="384889" y="1268760"/>
            <a:ext cx="8496944" cy="5112568"/>
          </a:xfrm>
        </p:spPr>
        <p:txBody>
          <a:bodyPr>
            <a:normAutofit fontScale="92500" lnSpcReduction="20000"/>
          </a:bodyPr>
          <a:lstStyle/>
          <a:p>
            <a:pPr marL="0" indent="0">
              <a:buNone/>
            </a:pPr>
            <a:r>
              <a:rPr lang="sl-SI" sz="1500" dirty="0"/>
              <a:t>“Danes bomo risali,” je oznanila učiteljica.</a:t>
            </a:r>
            <a:br>
              <a:rPr lang="sl-SI" sz="1500" dirty="0"/>
            </a:br>
            <a:r>
              <a:rPr lang="sl-SI" sz="1500" dirty="0"/>
              <a:t>“Krasno,” je pomislil majhen deček. “Zelo rad rišem. Naredim lahko avtomobile in tovornjake in konje in ribe in …”</a:t>
            </a:r>
            <a:br>
              <a:rPr lang="sl-SI" sz="1500" dirty="0"/>
            </a:br>
            <a:r>
              <a:rPr lang="sl-SI" sz="1500" dirty="0"/>
              <a:t>Toda učiteljica je rekla: “Čakaj! Danes bomo risali rože.”</a:t>
            </a:r>
            <a:br>
              <a:rPr lang="sl-SI" sz="1500" dirty="0"/>
            </a:br>
            <a:r>
              <a:rPr lang="sl-SI" sz="1500" dirty="0"/>
              <a:t>“Krasno,” je pomislil deček. “Zelo rad rišem rože.” In začel je risati rože vseh vrst in barv.</a:t>
            </a:r>
            <a:br>
              <a:rPr lang="sl-SI" sz="1500" dirty="0"/>
            </a:br>
            <a:r>
              <a:rPr lang="sl-SI" sz="1500" dirty="0"/>
              <a:t>Toda učiteljica je rekla: “Čakaj! Pokazala ti bom kako!”</a:t>
            </a:r>
            <a:br>
              <a:rPr lang="sl-SI" sz="1500" dirty="0"/>
            </a:br>
            <a:r>
              <a:rPr lang="sl-SI" sz="1500" dirty="0"/>
              <a:t>Narisala je rdečo rožo z zelenim steblom. Deček je pomislil, da so njegove rože lepše, toda obrnil je list in narisal rdečo rožo z zelenim steblom, in učiteljica ga je pohvalila.</a:t>
            </a:r>
            <a:br>
              <a:rPr lang="sl-SI" sz="1500" dirty="0"/>
            </a:br>
            <a:r>
              <a:rPr lang="sl-SI" sz="1500" dirty="0"/>
              <a:t>“Danes se bomo igrali z glino,” je oznanila učiteljica.</a:t>
            </a:r>
            <a:br>
              <a:rPr lang="sl-SI" sz="1500" dirty="0"/>
            </a:br>
            <a:r>
              <a:rPr lang="sl-SI" sz="1500" dirty="0"/>
              <a:t>“Krasno,” je pomislil deček. “Zelo rad oblikujem glino. Naredim lahko avtomobile in slone in hiše in ptice …”</a:t>
            </a:r>
            <a:br>
              <a:rPr lang="sl-SI" sz="1500" dirty="0"/>
            </a:br>
            <a:r>
              <a:rPr lang="sl-SI" sz="1500" dirty="0"/>
              <a:t>Toda učiteljica je rekla: “Danes bomo delali posodice.”</a:t>
            </a:r>
            <a:br>
              <a:rPr lang="sl-SI" sz="1500" dirty="0"/>
            </a:br>
            <a:r>
              <a:rPr lang="sl-SI" sz="1500" dirty="0"/>
              <a:t>“Krasno,” je pomislil deček. “Prav dobre posodice znam narediti”, in začel je izdelovati posodice vseh oblik in velikosti.</a:t>
            </a:r>
            <a:br>
              <a:rPr lang="sl-SI" sz="1500" dirty="0"/>
            </a:br>
            <a:r>
              <a:rPr lang="sl-SI" sz="1500" dirty="0"/>
              <a:t>Toda učiteljica je rekla: “Čakaj! Pokazala ti bom kako.” In učiteljica je naredila globoko posodo iz gline. Deček je pogledal posodice, ki jih je izoblikoval in pomislil, da so boljše od učiteljičinih. Toda zmečkal jih je v dlaneh in naredil globoko posodo, in učiteljica ga je pohvalila.</a:t>
            </a:r>
          </a:p>
          <a:p>
            <a:pPr marL="0" indent="0">
              <a:buNone/>
            </a:pPr>
            <a:r>
              <a:rPr lang="sl-SI" sz="1500" dirty="0"/>
              <a:t/>
            </a:r>
            <a:br>
              <a:rPr lang="sl-SI" sz="1500" dirty="0"/>
            </a:br>
            <a:r>
              <a:rPr lang="sl-SI" sz="1500" dirty="0"/>
              <a:t>Nato je deček odšel na drugo šolo.</a:t>
            </a:r>
            <a:br>
              <a:rPr lang="sl-SI" sz="1500" dirty="0"/>
            </a:br>
            <a:r>
              <a:rPr lang="sl-SI" sz="1500" dirty="0"/>
              <a:t>“Danes bomo risali,” je oznanila nova učiteljica. Razdelila je papir in svinčnike in mali deček je čakal. Toda učiteljica ni rekla nič. Le hodila je gor in dol po razredu. Ko je prišla do majhnega dečka, ga je vprašala: “Ti ne boš nič narisal?”</a:t>
            </a:r>
            <a:br>
              <a:rPr lang="sl-SI" sz="1500" dirty="0"/>
            </a:br>
            <a:r>
              <a:rPr lang="sl-SI" sz="1500" dirty="0"/>
              <a:t>“Bom,”je rekel majhen deček. “Kaj bomo pa risali?”</a:t>
            </a:r>
            <a:br>
              <a:rPr lang="sl-SI" sz="1500" dirty="0"/>
            </a:br>
            <a:r>
              <a:rPr lang="sl-SI" sz="1500" dirty="0"/>
              <a:t>“Ne vem, dokler ne narišeš,” je rekla učiteljica.</a:t>
            </a:r>
            <a:br>
              <a:rPr lang="sl-SI" sz="1500" dirty="0"/>
            </a:br>
            <a:r>
              <a:rPr lang="sl-SI" sz="1500" dirty="0"/>
              <a:t>“Kako naj narišem?” je vprašal majhen deček.</a:t>
            </a:r>
            <a:br>
              <a:rPr lang="sl-SI" sz="1500" dirty="0"/>
            </a:br>
            <a:r>
              <a:rPr lang="sl-SI" sz="1500" dirty="0"/>
              <a:t>“No, kakor hočeš,” je rekla učiteljica.</a:t>
            </a:r>
            <a:br>
              <a:rPr lang="sl-SI" sz="1500" dirty="0"/>
            </a:br>
            <a:r>
              <a:rPr lang="sl-SI" sz="1500" dirty="0"/>
              <a:t>“In s katerokoli barvo?” je vprašal majhen deček.</a:t>
            </a:r>
            <a:br>
              <a:rPr lang="sl-SI" sz="1500" dirty="0"/>
            </a:br>
            <a:r>
              <a:rPr lang="sl-SI" sz="1500" dirty="0"/>
              <a:t>“S katerokoli barvo,” je dejala učiteljica. “Če bi vsi narisali enako sliko in uporabili enake barve, kako naj bi potem vedela, kdo je kaj narisal in čigava je risba?”</a:t>
            </a:r>
            <a:br>
              <a:rPr lang="sl-SI" sz="1500" dirty="0"/>
            </a:br>
            <a:r>
              <a:rPr lang="sl-SI" sz="1400" dirty="0"/>
              <a:t>“Ne vem,” je rekel majhen deček. Nato je vzel barvice in začel risati rdečo rožo z zelenim steblom.</a:t>
            </a:r>
          </a:p>
        </p:txBody>
      </p:sp>
    </p:spTree>
    <p:extLst>
      <p:ext uri="{BB962C8B-B14F-4D97-AF65-F5344CB8AC3E}">
        <p14:creationId xmlns:p14="http://schemas.microsoft.com/office/powerpoint/2010/main" xmlns="" val="3982195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grada besedila 3"/>
          <p:cNvSpPr>
            <a:spLocks noGrp="1"/>
          </p:cNvSpPr>
          <p:nvPr>
            <p:ph type="body" sz="half" idx="2"/>
          </p:nvPr>
        </p:nvSpPr>
        <p:spPr>
          <a:xfrm>
            <a:off x="755576" y="1340768"/>
            <a:ext cx="7704856" cy="4824536"/>
          </a:xfrm>
        </p:spPr>
        <p:txBody>
          <a:bodyPr>
            <a:normAutofit fontScale="92500" lnSpcReduction="10000"/>
          </a:bodyPr>
          <a:lstStyle/>
          <a:p>
            <a:endParaRPr lang="sl-SI" sz="1800" b="1" dirty="0">
              <a:solidFill>
                <a:srgbClr val="FF0000"/>
              </a:solidFill>
            </a:endParaRPr>
          </a:p>
          <a:p>
            <a:r>
              <a:rPr lang="sl-SI" sz="1700" b="1" dirty="0">
                <a:solidFill>
                  <a:srgbClr val="FF0000"/>
                </a:solidFill>
              </a:rPr>
              <a:t>Koraki načrtovanja in vsebinska izhodišča</a:t>
            </a:r>
            <a:endParaRPr lang="sl-SI" sz="1700" dirty="0"/>
          </a:p>
          <a:p>
            <a:pPr marL="285750" indent="-285750">
              <a:buFontTx/>
              <a:buChar char="-"/>
            </a:pPr>
            <a:r>
              <a:rPr lang="sl-SI" sz="1500" dirty="0"/>
              <a:t>Okvirni </a:t>
            </a:r>
            <a:r>
              <a:rPr lang="sl-SI" sz="1500" b="1" dirty="0"/>
              <a:t>načrt dela </a:t>
            </a:r>
            <a:r>
              <a:rPr lang="sl-SI" sz="1500" dirty="0"/>
              <a:t>zaradi narave dela v vrtcu in navade slediti načrtu pri vzgojiteljicah/ ciljna naravnanost</a:t>
            </a:r>
          </a:p>
          <a:p>
            <a:pPr marL="285750" indent="-285750">
              <a:buFontTx/>
              <a:buChar char="-"/>
            </a:pPr>
            <a:r>
              <a:rPr lang="sl-SI" sz="1500" dirty="0"/>
              <a:t>Izhodišč</a:t>
            </a:r>
            <a:r>
              <a:rPr lang="sl-SI" sz="1500" b="1" dirty="0"/>
              <a:t>e pravljice – izbor pravljice:</a:t>
            </a:r>
          </a:p>
          <a:p>
            <a:r>
              <a:rPr lang="sl-SI" sz="1500" dirty="0"/>
              <a:t>„Vsaka človeška eksistenca je življenje, ki išče naracijo (zgodbo, pripoved, op. a.). Ne le zato, ker si prizadevamo odkriti vzorec, da bi se uspešno spopadli z izkušnjo kaosa in zmede. Naracija je pomembna tudi zato, ker je vsako človeško življenje vedno že implicitna zgodba. ..“ (Kroflič, 2014)</a:t>
            </a:r>
          </a:p>
          <a:p>
            <a:pPr marL="285750" indent="-285750">
              <a:buFontTx/>
              <a:buChar char="-"/>
            </a:pPr>
            <a:r>
              <a:rPr lang="sl-SI" sz="1500" b="1" dirty="0"/>
              <a:t>Prostor: </a:t>
            </a:r>
            <a:r>
              <a:rPr lang="sl-SI" sz="1500" dirty="0"/>
              <a:t>atelje, igralnica, naravno okolje, knjižnica, galerija</a:t>
            </a:r>
          </a:p>
          <a:p>
            <a:pPr marL="285750" indent="-285750">
              <a:buFontTx/>
              <a:buChar char="-"/>
            </a:pPr>
            <a:r>
              <a:rPr lang="sl-SI" sz="1500" dirty="0"/>
              <a:t>Samostojno delo vzgojiteljic z otroki, vključevanje staršev</a:t>
            </a:r>
          </a:p>
          <a:p>
            <a:r>
              <a:rPr lang="sl-SI" sz="1500" dirty="0"/>
              <a:t>-      Evalvacija</a:t>
            </a:r>
          </a:p>
          <a:p>
            <a:endParaRPr lang="sl-SI" sz="1600" b="1" dirty="0">
              <a:solidFill>
                <a:srgbClr val="FF0000"/>
              </a:solidFill>
            </a:endParaRPr>
          </a:p>
          <a:p>
            <a:endParaRPr lang="sl-SI" sz="1600" b="1" dirty="0">
              <a:solidFill>
                <a:srgbClr val="FF0000"/>
              </a:solidFill>
            </a:endParaRPr>
          </a:p>
          <a:p>
            <a:r>
              <a:rPr lang="sl-SI" sz="1700" b="1" dirty="0">
                <a:solidFill>
                  <a:srgbClr val="FF0000"/>
                </a:solidFill>
              </a:rPr>
              <a:t>Vloga pri delu</a:t>
            </a:r>
          </a:p>
          <a:p>
            <a:endParaRPr lang="sl-SI" b="1" dirty="0">
              <a:solidFill>
                <a:srgbClr val="FF0000"/>
              </a:solidFill>
            </a:endParaRPr>
          </a:p>
          <a:p>
            <a:pPr marL="285750" indent="-285750">
              <a:buFontTx/>
              <a:buChar char="-"/>
            </a:pPr>
            <a:r>
              <a:rPr lang="sl-SI" sz="1500" dirty="0"/>
              <a:t>umetnica, galerijske posrednica oz pedagoginje v galeriji ter kot likovna pedagoginja / kolegicam v vrtcu mentor </a:t>
            </a:r>
          </a:p>
          <a:p>
            <a:pPr marL="285750" indent="-285750">
              <a:buFontTx/>
              <a:buChar char="-"/>
            </a:pPr>
            <a:endParaRPr lang="sl-SI" dirty="0"/>
          </a:p>
          <a:p>
            <a:endParaRPr lang="sl-SI" dirty="0"/>
          </a:p>
          <a:p>
            <a:r>
              <a:rPr lang="sl-SI" dirty="0"/>
              <a:t> </a:t>
            </a:r>
          </a:p>
          <a:p>
            <a:endParaRPr lang="sl-SI" dirty="0"/>
          </a:p>
        </p:txBody>
      </p:sp>
      <p:grpSp>
        <p:nvGrpSpPr>
          <p:cNvPr id="2" name="Skupina 4">
            <a:extLst>
              <a:ext uri="{FF2B5EF4-FFF2-40B4-BE49-F238E27FC236}">
                <a16:creationId xmlns:a16="http://schemas.microsoft.com/office/drawing/2014/main" xmlns="" id="{7F46E61A-3FAB-4560-9AB3-06908036F1C5}"/>
              </a:ext>
            </a:extLst>
          </p:cNvPr>
          <p:cNvGrpSpPr/>
          <p:nvPr/>
        </p:nvGrpSpPr>
        <p:grpSpPr>
          <a:xfrm>
            <a:off x="0" y="136813"/>
            <a:ext cx="9144000" cy="1097973"/>
            <a:chOff x="0" y="144498"/>
            <a:chExt cx="9144000" cy="1097973"/>
          </a:xfrm>
        </p:grpSpPr>
        <p:pic>
          <p:nvPicPr>
            <p:cNvPr id="6" name="Picture 2" descr="MIZS_slovenščina">
              <a:extLst>
                <a:ext uri="{FF2B5EF4-FFF2-40B4-BE49-F238E27FC236}">
                  <a16:creationId xmlns:a16="http://schemas.microsoft.com/office/drawing/2014/main" xmlns="" id="{575DBCE5-4BF9-4F88-A7EE-84D8E5490D5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54994" y="484854"/>
              <a:ext cx="2181514" cy="351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6" descr="Logo_EKP_socialni_sklad_SLO_slogan">
              <a:extLst>
                <a:ext uri="{FF2B5EF4-FFF2-40B4-BE49-F238E27FC236}">
                  <a16:creationId xmlns:a16="http://schemas.microsoft.com/office/drawing/2014/main" xmlns="" id="{8050528A-800D-403F-88E4-125F63390DE5}"/>
                </a:ext>
              </a:extLst>
            </p:cNvPr>
            <p:cNvPicPr/>
            <p:nvPr/>
          </p:nvPicPr>
          <p:blipFill>
            <a:blip r:embed="rId3" cstate="print"/>
            <a:srcRect/>
            <a:stretch>
              <a:fillRect/>
            </a:stretch>
          </p:blipFill>
          <p:spPr bwMode="auto">
            <a:xfrm>
              <a:off x="6300192" y="144498"/>
              <a:ext cx="2227708" cy="1052254"/>
            </a:xfrm>
            <a:prstGeom prst="rect">
              <a:avLst/>
            </a:prstGeom>
            <a:noFill/>
            <a:ln w="9525">
              <a:noFill/>
              <a:miter lim="800000"/>
              <a:headEnd/>
              <a:tailEnd/>
            </a:ln>
          </p:spPr>
        </p:pic>
        <p:pic>
          <p:nvPicPr>
            <p:cNvPr id="8" name="Slika 7" descr="cid:part5.CCD4ADCF.A8D7DF0D@pef.upr.si">
              <a:extLst>
                <a:ext uri="{FF2B5EF4-FFF2-40B4-BE49-F238E27FC236}">
                  <a16:creationId xmlns:a16="http://schemas.microsoft.com/office/drawing/2014/main" xmlns="" id="{036032F4-0E46-47A5-816B-744358D3EA18}"/>
                </a:ext>
              </a:extLst>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1599" y="320511"/>
              <a:ext cx="1177711" cy="696221"/>
            </a:xfrm>
            <a:prstGeom prst="rect">
              <a:avLst/>
            </a:prstGeom>
            <a:noFill/>
            <a:ln>
              <a:noFill/>
            </a:ln>
          </p:spPr>
        </p:pic>
        <p:pic>
          <p:nvPicPr>
            <p:cNvPr id="9" name="Slika 8">
              <a:extLst>
                <a:ext uri="{FF2B5EF4-FFF2-40B4-BE49-F238E27FC236}">
                  <a16:creationId xmlns:a16="http://schemas.microsoft.com/office/drawing/2014/main" xmlns="" id="{B1F5DBBE-E2B0-4FD1-AFC6-E93606DBD0C7}"/>
                </a:ext>
              </a:extLst>
            </p:cNvPr>
            <p:cNvPicPr/>
            <p:nvPr/>
          </p:nvPicPr>
          <p:blipFill>
            <a:blip r:embed="rId5" cstate="print">
              <a:extLst>
                <a:ext uri="{28A0092B-C50C-407E-A947-70E740481C1C}">
                  <a14:useLocalDpi xmlns:a14="http://schemas.microsoft.com/office/drawing/2010/main" xmlns="" val="0"/>
                </a:ext>
              </a:extLst>
            </a:blip>
            <a:stretch>
              <a:fillRect/>
            </a:stretch>
          </p:blipFill>
          <p:spPr>
            <a:xfrm>
              <a:off x="2388352" y="527432"/>
              <a:ext cx="1476000" cy="288000"/>
            </a:xfrm>
            <a:prstGeom prst="rect">
              <a:avLst/>
            </a:prstGeom>
          </p:spPr>
        </p:pic>
        <p:sp>
          <p:nvSpPr>
            <p:cNvPr id="10" name="Pravokotnik 9">
              <a:extLst>
                <a:ext uri="{FF2B5EF4-FFF2-40B4-BE49-F238E27FC236}">
                  <a16:creationId xmlns:a16="http://schemas.microsoft.com/office/drawing/2014/main" xmlns="" id="{3FCB3B6C-948E-4A9E-B64D-D34FBA665BD1}"/>
                </a:ext>
              </a:extLst>
            </p:cNvPr>
            <p:cNvSpPr/>
            <p:nvPr/>
          </p:nvSpPr>
          <p:spPr>
            <a:xfrm>
              <a:off x="0" y="1196752"/>
              <a:ext cx="9144000" cy="45719"/>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spTree>
    <p:extLst>
      <p:ext uri="{BB962C8B-B14F-4D97-AF65-F5344CB8AC3E}">
        <p14:creationId xmlns:p14="http://schemas.microsoft.com/office/powerpoint/2010/main" xmlns="" val="501574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0"/>
            <a:ext cx="9266723" cy="951058"/>
          </a:xfrm>
          <a:prstGeom prst="rect">
            <a:avLst/>
          </a:prstGeom>
        </p:spPr>
      </p:pic>
      <p:sp>
        <p:nvSpPr>
          <p:cNvPr id="3" name="Označba mesta vsebine 2"/>
          <p:cNvSpPr>
            <a:spLocks noGrp="1"/>
          </p:cNvSpPr>
          <p:nvPr>
            <p:ph idx="1"/>
          </p:nvPr>
        </p:nvSpPr>
        <p:spPr>
          <a:xfrm>
            <a:off x="384889" y="188640"/>
            <a:ext cx="8496944" cy="5616624"/>
          </a:xfrm>
        </p:spPr>
        <p:txBody>
          <a:bodyPr>
            <a:noAutofit/>
          </a:bodyPr>
          <a:lstStyle/>
          <a:p>
            <a:pPr marL="0" indent="0" algn="ctr">
              <a:lnSpc>
                <a:spcPct val="150000"/>
              </a:lnSpc>
              <a:buNone/>
            </a:pPr>
            <a:endParaRPr lang="sr-Latn-ME" sz="1400" dirty="0">
              <a:solidFill>
                <a:srgbClr val="7030A0"/>
              </a:solidFill>
            </a:endParaRPr>
          </a:p>
          <a:p>
            <a:pPr marL="0" indent="0" algn="ctr">
              <a:lnSpc>
                <a:spcPct val="150000"/>
              </a:lnSpc>
              <a:buNone/>
            </a:pPr>
            <a:endParaRPr lang="sr-Latn-ME" sz="1400" dirty="0">
              <a:solidFill>
                <a:srgbClr val="7030A0"/>
              </a:solidFill>
            </a:endParaRPr>
          </a:p>
          <a:p>
            <a:pPr marL="0" indent="0" algn="ctr">
              <a:lnSpc>
                <a:spcPct val="150000"/>
              </a:lnSpc>
              <a:buNone/>
            </a:pPr>
            <a:endParaRPr lang="sr-Latn-ME" sz="1400" dirty="0">
              <a:solidFill>
                <a:srgbClr val="FF0000"/>
              </a:solidFill>
            </a:endParaRPr>
          </a:p>
          <a:p>
            <a:pPr marL="0" indent="0">
              <a:buNone/>
            </a:pPr>
            <a:endParaRPr lang="sl-SI" sz="1200" dirty="0"/>
          </a:p>
          <a:p>
            <a:pPr marL="0" indent="0">
              <a:buNone/>
            </a:pPr>
            <a:endParaRPr lang="sl-SI" sz="1200" dirty="0"/>
          </a:p>
          <a:p>
            <a:pPr marL="0" indent="0">
              <a:buNone/>
            </a:pPr>
            <a:r>
              <a:rPr lang="sl-SI" sz="1400" b="1" dirty="0"/>
              <a:t>Kontakti za več informacij:</a:t>
            </a:r>
          </a:p>
          <a:p>
            <a:pPr>
              <a:lnSpc>
                <a:spcPct val="150000"/>
              </a:lnSpc>
            </a:pPr>
            <a:r>
              <a:rPr lang="sl-SI" sz="1200" b="1" dirty="0"/>
              <a:t>Ksenja Kosi Viher, </a:t>
            </a:r>
            <a:r>
              <a:rPr lang="sl-SI" sz="1200" dirty="0"/>
              <a:t>vzgojiteljica: </a:t>
            </a:r>
            <a:r>
              <a:rPr lang="sl-SI" sz="1200" dirty="0" err="1">
                <a:hlinkClick r:id="rId4"/>
              </a:rPr>
              <a:t>kosi.ksenja@gmail.com</a:t>
            </a:r>
            <a:endParaRPr lang="sl-SI" sz="1200" dirty="0"/>
          </a:p>
          <a:p>
            <a:pPr>
              <a:lnSpc>
                <a:spcPct val="150000"/>
              </a:lnSpc>
            </a:pPr>
            <a:r>
              <a:rPr lang="sr-Latn-ME" sz="1200" b="1" dirty="0"/>
              <a:t>Katja Bednarik Sudec, </a:t>
            </a:r>
            <a:r>
              <a:rPr lang="sr-Latn-ME" sz="1200" dirty="0"/>
              <a:t>umetnica – slikarka, pedagoginja v kulturi: </a:t>
            </a:r>
            <a:r>
              <a:rPr lang="sr-Latn-ME" sz="1200" u="sng" dirty="0">
                <a:hlinkClick r:id="rId5"/>
              </a:rPr>
              <a:t>ksudec</a:t>
            </a:r>
            <a:r>
              <a:rPr lang="sl-SI" sz="1200" u="sng" dirty="0">
                <a:hlinkClick r:id="rId5"/>
              </a:rPr>
              <a:t>@</a:t>
            </a:r>
            <a:r>
              <a:rPr lang="sl-SI" sz="1200" u="sng" dirty="0" err="1">
                <a:hlinkClick r:id="rId5"/>
              </a:rPr>
              <a:t>gmail.com</a:t>
            </a:r>
            <a:endParaRPr lang="sl-SI" sz="1200" u="sng" dirty="0"/>
          </a:p>
          <a:p>
            <a:pPr>
              <a:lnSpc>
                <a:spcPct val="150000"/>
              </a:lnSpc>
            </a:pPr>
            <a:r>
              <a:rPr lang="sr-Latn-ME" sz="1200" b="1" dirty="0"/>
              <a:t>Darja Štirn, </a:t>
            </a:r>
            <a:r>
              <a:rPr lang="sr-Latn-ME" sz="1200" dirty="0"/>
              <a:t>Petida, projekt </a:t>
            </a:r>
            <a:r>
              <a:rPr lang="sr-Latn-ME" sz="1200" b="1" dirty="0"/>
              <a:t>SKUM</a:t>
            </a:r>
            <a:r>
              <a:rPr lang="sr-Latn-ME" sz="1200" dirty="0"/>
              <a:t>: </a:t>
            </a:r>
            <a:r>
              <a:rPr lang="sr-Latn-ME" sz="1200" dirty="0">
                <a:hlinkClick r:id="rId6"/>
              </a:rPr>
              <a:t>darja.stirn@petida.si</a:t>
            </a:r>
            <a:endParaRPr lang="sr-Latn-ME" sz="1200" dirty="0"/>
          </a:p>
          <a:p>
            <a:pPr marL="0" indent="0">
              <a:lnSpc>
                <a:spcPct val="150000"/>
              </a:lnSpc>
              <a:buNone/>
            </a:pPr>
            <a:endParaRPr lang="sr-Latn-ME" sz="1400" dirty="0"/>
          </a:p>
          <a:p>
            <a:pPr>
              <a:lnSpc>
                <a:spcPct val="150000"/>
              </a:lnSpc>
            </a:pPr>
            <a:endParaRPr lang="sr-Latn-ME" sz="1400" dirty="0"/>
          </a:p>
          <a:p>
            <a:pPr>
              <a:lnSpc>
                <a:spcPct val="150000"/>
              </a:lnSpc>
            </a:pPr>
            <a:endParaRPr lang="sr-Latn-ME" sz="1400" dirty="0"/>
          </a:p>
          <a:p>
            <a:pPr>
              <a:lnSpc>
                <a:spcPct val="150000"/>
              </a:lnSpc>
            </a:pPr>
            <a:endParaRPr lang="sr-Latn-ME" sz="1400" dirty="0"/>
          </a:p>
          <a:p>
            <a:pPr>
              <a:lnSpc>
                <a:spcPct val="150000"/>
              </a:lnSpc>
            </a:pPr>
            <a:endParaRPr lang="sr-Latn-ME" sz="1400" dirty="0"/>
          </a:p>
          <a:p>
            <a:pPr>
              <a:lnSpc>
                <a:spcPct val="150000"/>
              </a:lnSpc>
            </a:pPr>
            <a:endParaRPr lang="sr-Latn-ME" sz="1400" dirty="0"/>
          </a:p>
          <a:p>
            <a:pPr marL="0" indent="0" algn="ctr">
              <a:lnSpc>
                <a:spcPct val="150000"/>
              </a:lnSpc>
              <a:buNone/>
            </a:pPr>
            <a:endParaRPr lang="sr-Latn-ME" sz="1400" dirty="0">
              <a:solidFill>
                <a:srgbClr val="7030A0"/>
              </a:solidFill>
            </a:endParaRPr>
          </a:p>
          <a:p>
            <a:pPr marL="0" indent="0" algn="ctr">
              <a:lnSpc>
                <a:spcPct val="150000"/>
              </a:lnSpc>
              <a:buNone/>
            </a:pPr>
            <a:endParaRPr lang="sr-Latn-ME" sz="1400" dirty="0">
              <a:solidFill>
                <a:srgbClr val="7030A0"/>
              </a:solidFill>
            </a:endParaRPr>
          </a:p>
          <a:p>
            <a:pPr>
              <a:lnSpc>
                <a:spcPct val="150000"/>
              </a:lnSpc>
            </a:pPr>
            <a:endParaRPr lang="sr-Latn-ME" sz="1400" dirty="0"/>
          </a:p>
          <a:p>
            <a:pPr>
              <a:lnSpc>
                <a:spcPct val="150000"/>
              </a:lnSpc>
            </a:pPr>
            <a:endParaRPr lang="sr-Latn-ME" sz="1400" dirty="0"/>
          </a:p>
          <a:p>
            <a:pPr marL="0" indent="0">
              <a:buNone/>
            </a:pPr>
            <a:endParaRPr lang="sl-SI" sz="1400" dirty="0"/>
          </a:p>
          <a:p>
            <a:pPr marL="0" indent="0">
              <a:buNone/>
            </a:pPr>
            <a:endParaRPr lang="sl-SI" sz="1400" dirty="0"/>
          </a:p>
        </p:txBody>
      </p:sp>
      <p:pic>
        <p:nvPicPr>
          <p:cNvPr id="5" name="Slika 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476351" y="3645024"/>
            <a:ext cx="3883191" cy="2588794"/>
          </a:xfrm>
          <a:prstGeom prst="rect">
            <a:avLst/>
          </a:prstGeom>
        </p:spPr>
      </p:pic>
    </p:spTree>
    <p:extLst>
      <p:ext uri="{BB962C8B-B14F-4D97-AF65-F5344CB8AC3E}">
        <p14:creationId xmlns:p14="http://schemas.microsoft.com/office/powerpoint/2010/main" xmlns="" val="4053689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grada besedila 3"/>
          <p:cNvSpPr>
            <a:spLocks noGrp="1"/>
          </p:cNvSpPr>
          <p:nvPr>
            <p:ph type="body" sz="half" idx="2"/>
          </p:nvPr>
        </p:nvSpPr>
        <p:spPr>
          <a:xfrm>
            <a:off x="683568" y="1484784"/>
            <a:ext cx="7844332" cy="4824536"/>
          </a:xfrm>
        </p:spPr>
        <p:txBody>
          <a:bodyPr>
            <a:normAutofit fontScale="92500" lnSpcReduction="10000"/>
          </a:bodyPr>
          <a:lstStyle/>
          <a:p>
            <a:endParaRPr lang="sl-SI" b="1" i="1" dirty="0"/>
          </a:p>
          <a:p>
            <a:r>
              <a:rPr lang="sl-SI" sz="1700" b="1" dirty="0">
                <a:solidFill>
                  <a:srgbClr val="FF0000"/>
                </a:solidFill>
              </a:rPr>
              <a:t>USTVARJANJE</a:t>
            </a:r>
          </a:p>
          <a:p>
            <a:endParaRPr lang="sl-SI" b="1" dirty="0">
              <a:solidFill>
                <a:srgbClr val="FF0000"/>
              </a:solidFill>
            </a:endParaRPr>
          </a:p>
          <a:p>
            <a:r>
              <a:rPr lang="sl-SI" sz="1500" b="1" dirty="0"/>
              <a:t>Prikaz primerov iz umetnostne zgodovine</a:t>
            </a:r>
          </a:p>
          <a:p>
            <a:endParaRPr lang="sl-SI" dirty="0"/>
          </a:p>
          <a:p>
            <a:endParaRPr lang="sl-SI" dirty="0"/>
          </a:p>
          <a:p>
            <a:r>
              <a:rPr lang="sl-SI" dirty="0"/>
              <a:t> </a:t>
            </a:r>
          </a:p>
          <a:p>
            <a:endParaRPr lang="sl-SI" dirty="0"/>
          </a:p>
          <a:p>
            <a:endParaRPr lang="sl-SI" dirty="0"/>
          </a:p>
          <a:p>
            <a:endParaRPr lang="sl-SI" dirty="0"/>
          </a:p>
          <a:p>
            <a:endParaRPr lang="sl-SI" dirty="0"/>
          </a:p>
          <a:p>
            <a:endParaRPr lang="sl-SI" dirty="0"/>
          </a:p>
          <a:p>
            <a:endParaRPr lang="sl-SI" dirty="0"/>
          </a:p>
          <a:p>
            <a:endParaRPr lang="sl-SI" dirty="0"/>
          </a:p>
          <a:p>
            <a:endParaRPr lang="sl-SI" dirty="0"/>
          </a:p>
          <a:p>
            <a:endParaRPr lang="sl-SI" dirty="0"/>
          </a:p>
          <a:p>
            <a:endParaRPr lang="sl-SI" dirty="0"/>
          </a:p>
          <a:p>
            <a:endParaRPr lang="sl-SI" dirty="0"/>
          </a:p>
          <a:p>
            <a:endParaRPr lang="sl-SI" dirty="0"/>
          </a:p>
          <a:p>
            <a:r>
              <a:rPr lang="sl-SI" sz="1200" dirty="0"/>
              <a:t>Foto: Učna tabla v vrtcu v skupini: likovne upodobitve oblike kruha; portret, avtoportret; naravno okolje: pšenično polje; primer obiskane razstave (skupina 3 – 4, Lizike, vzgojiteljica Melanija </a:t>
            </a:r>
            <a:r>
              <a:rPr lang="sl-SI" sz="1200" dirty="0" err="1"/>
              <a:t>Grnjak</a:t>
            </a:r>
            <a:r>
              <a:rPr lang="sl-SI" sz="1200" dirty="0"/>
              <a:t>, pravljica Kruhek gre po svetu) </a:t>
            </a:r>
          </a:p>
          <a:p>
            <a:endParaRPr lang="sl-SI" dirty="0"/>
          </a:p>
        </p:txBody>
      </p:sp>
      <p:grpSp>
        <p:nvGrpSpPr>
          <p:cNvPr id="2" name="Skupina 4">
            <a:extLst>
              <a:ext uri="{FF2B5EF4-FFF2-40B4-BE49-F238E27FC236}">
                <a16:creationId xmlns:a16="http://schemas.microsoft.com/office/drawing/2014/main" xmlns="" id="{7F46E61A-3FAB-4560-9AB3-06908036F1C5}"/>
              </a:ext>
            </a:extLst>
          </p:cNvPr>
          <p:cNvGrpSpPr/>
          <p:nvPr/>
        </p:nvGrpSpPr>
        <p:grpSpPr>
          <a:xfrm>
            <a:off x="0" y="136813"/>
            <a:ext cx="9144000" cy="1097973"/>
            <a:chOff x="0" y="144498"/>
            <a:chExt cx="9144000" cy="1097973"/>
          </a:xfrm>
        </p:grpSpPr>
        <p:pic>
          <p:nvPicPr>
            <p:cNvPr id="6" name="Picture 2" descr="MIZS_slovenščina">
              <a:extLst>
                <a:ext uri="{FF2B5EF4-FFF2-40B4-BE49-F238E27FC236}">
                  <a16:creationId xmlns:a16="http://schemas.microsoft.com/office/drawing/2014/main" xmlns="" id="{575DBCE5-4BF9-4F88-A7EE-84D8E5490D5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54994" y="484854"/>
              <a:ext cx="2181514" cy="351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6" descr="Logo_EKP_socialni_sklad_SLO_slogan">
              <a:extLst>
                <a:ext uri="{FF2B5EF4-FFF2-40B4-BE49-F238E27FC236}">
                  <a16:creationId xmlns:a16="http://schemas.microsoft.com/office/drawing/2014/main" xmlns="" id="{8050528A-800D-403F-88E4-125F63390DE5}"/>
                </a:ext>
              </a:extLst>
            </p:cNvPr>
            <p:cNvPicPr/>
            <p:nvPr/>
          </p:nvPicPr>
          <p:blipFill>
            <a:blip r:embed="rId3" cstate="print"/>
            <a:srcRect/>
            <a:stretch>
              <a:fillRect/>
            </a:stretch>
          </p:blipFill>
          <p:spPr bwMode="auto">
            <a:xfrm>
              <a:off x="6300192" y="144498"/>
              <a:ext cx="2227708" cy="1052254"/>
            </a:xfrm>
            <a:prstGeom prst="rect">
              <a:avLst/>
            </a:prstGeom>
            <a:noFill/>
            <a:ln w="9525">
              <a:noFill/>
              <a:miter lim="800000"/>
              <a:headEnd/>
              <a:tailEnd/>
            </a:ln>
          </p:spPr>
        </p:pic>
        <p:pic>
          <p:nvPicPr>
            <p:cNvPr id="8" name="Slika 7" descr="cid:part5.CCD4ADCF.A8D7DF0D@pef.upr.si">
              <a:extLst>
                <a:ext uri="{FF2B5EF4-FFF2-40B4-BE49-F238E27FC236}">
                  <a16:creationId xmlns:a16="http://schemas.microsoft.com/office/drawing/2014/main" xmlns="" id="{036032F4-0E46-47A5-816B-744358D3EA18}"/>
                </a:ext>
              </a:extLst>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1599" y="320511"/>
              <a:ext cx="1177711" cy="696221"/>
            </a:xfrm>
            <a:prstGeom prst="rect">
              <a:avLst/>
            </a:prstGeom>
            <a:noFill/>
            <a:ln>
              <a:noFill/>
            </a:ln>
          </p:spPr>
        </p:pic>
        <p:pic>
          <p:nvPicPr>
            <p:cNvPr id="9" name="Slika 8">
              <a:extLst>
                <a:ext uri="{FF2B5EF4-FFF2-40B4-BE49-F238E27FC236}">
                  <a16:creationId xmlns:a16="http://schemas.microsoft.com/office/drawing/2014/main" xmlns="" id="{B1F5DBBE-E2B0-4FD1-AFC6-E93606DBD0C7}"/>
                </a:ext>
              </a:extLst>
            </p:cNvPr>
            <p:cNvPicPr/>
            <p:nvPr/>
          </p:nvPicPr>
          <p:blipFill>
            <a:blip r:embed="rId5" cstate="print">
              <a:extLst>
                <a:ext uri="{28A0092B-C50C-407E-A947-70E740481C1C}">
                  <a14:useLocalDpi xmlns:a14="http://schemas.microsoft.com/office/drawing/2010/main" xmlns="" val="0"/>
                </a:ext>
              </a:extLst>
            </a:blip>
            <a:stretch>
              <a:fillRect/>
            </a:stretch>
          </p:blipFill>
          <p:spPr>
            <a:xfrm>
              <a:off x="2388352" y="527432"/>
              <a:ext cx="1476000" cy="288000"/>
            </a:xfrm>
            <a:prstGeom prst="rect">
              <a:avLst/>
            </a:prstGeom>
          </p:spPr>
        </p:pic>
        <p:sp>
          <p:nvSpPr>
            <p:cNvPr id="10" name="Pravokotnik 9">
              <a:extLst>
                <a:ext uri="{FF2B5EF4-FFF2-40B4-BE49-F238E27FC236}">
                  <a16:creationId xmlns:a16="http://schemas.microsoft.com/office/drawing/2014/main" xmlns="" id="{3FCB3B6C-948E-4A9E-B64D-D34FBA665BD1}"/>
                </a:ext>
              </a:extLst>
            </p:cNvPr>
            <p:cNvSpPr/>
            <p:nvPr/>
          </p:nvSpPr>
          <p:spPr>
            <a:xfrm>
              <a:off x="0" y="1196752"/>
              <a:ext cx="9144000" cy="45719"/>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pic>
        <p:nvPicPr>
          <p:cNvPr id="11" name="Slika 10"/>
          <p:cNvPicPr/>
          <p:nvPr/>
        </p:nvPicPr>
        <p:blipFill>
          <a:blip r:embed="rId6" cstate="print">
            <a:extLst>
              <a:ext uri="{28A0092B-C50C-407E-A947-70E740481C1C}">
                <a14:useLocalDpi xmlns:a14="http://schemas.microsoft.com/office/drawing/2010/main" xmlns="" val="0"/>
              </a:ext>
            </a:extLst>
          </a:blip>
          <a:stretch>
            <a:fillRect/>
          </a:stretch>
        </p:blipFill>
        <p:spPr>
          <a:xfrm>
            <a:off x="755576" y="2636912"/>
            <a:ext cx="4490175" cy="2952328"/>
          </a:xfrm>
          <a:prstGeom prst="rect">
            <a:avLst/>
          </a:prstGeom>
        </p:spPr>
      </p:pic>
    </p:spTree>
    <p:extLst>
      <p:ext uri="{BB962C8B-B14F-4D97-AF65-F5344CB8AC3E}">
        <p14:creationId xmlns:p14="http://schemas.microsoft.com/office/powerpoint/2010/main" xmlns="" val="1954237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0"/>
            <a:ext cx="9266723" cy="1182727"/>
          </a:xfrm>
          <a:prstGeom prst="rect">
            <a:avLst/>
          </a:prstGeom>
        </p:spPr>
      </p:pic>
      <p:pic>
        <p:nvPicPr>
          <p:cNvPr id="5" name="Označba mesta vsebine 4"/>
          <p:cNvPicPr>
            <a:picLocks noGrp="1" noChangeAspect="1"/>
          </p:cNvPicPr>
          <p:nvPr>
            <p:ph idx="1"/>
          </p:nvPr>
        </p:nvPicPr>
        <p:blipFill>
          <a:blip r:embed="rId4" cstate="print"/>
          <a:stretch>
            <a:fillRect/>
          </a:stretch>
        </p:blipFill>
        <p:spPr>
          <a:xfrm>
            <a:off x="413891" y="4002411"/>
            <a:ext cx="3632681" cy="2421787"/>
          </a:xfrm>
          <a:prstGeom prst="rect">
            <a:avLst/>
          </a:prstGeom>
        </p:spPr>
      </p:pic>
      <p:sp>
        <p:nvSpPr>
          <p:cNvPr id="10" name="Pravokotnik 9"/>
          <p:cNvSpPr/>
          <p:nvPr/>
        </p:nvSpPr>
        <p:spPr>
          <a:xfrm>
            <a:off x="344631" y="1180531"/>
            <a:ext cx="4288730" cy="2523768"/>
          </a:xfrm>
          <a:prstGeom prst="rect">
            <a:avLst/>
          </a:prstGeom>
        </p:spPr>
        <p:txBody>
          <a:bodyPr wrap="square">
            <a:spAutoFit/>
          </a:bodyPr>
          <a:lstStyle/>
          <a:p>
            <a:r>
              <a:rPr lang="sl-SI" sz="1400" dirty="0"/>
              <a:t>skupina 4 – 6 let, </a:t>
            </a:r>
            <a:r>
              <a:rPr lang="sl-SI" sz="1400" dirty="0" err="1"/>
              <a:t>Sovice</a:t>
            </a:r>
            <a:r>
              <a:rPr lang="sl-SI" sz="1400" dirty="0"/>
              <a:t>, vzgojiteljica Ksenja Kosi Viher, </a:t>
            </a:r>
          </a:p>
          <a:p>
            <a:r>
              <a:rPr lang="sl-SI" sz="1400" i="1" dirty="0"/>
              <a:t>Psihološki pomen barv in ekspresija</a:t>
            </a:r>
            <a:r>
              <a:rPr lang="sl-SI" sz="1400" dirty="0"/>
              <a:t>, pravljica </a:t>
            </a:r>
            <a:r>
              <a:rPr lang="sl-SI" sz="1400" i="1" dirty="0" err="1"/>
              <a:t>Sovica</a:t>
            </a:r>
            <a:r>
              <a:rPr lang="sl-SI" sz="1400" i="1" dirty="0"/>
              <a:t> </a:t>
            </a:r>
            <a:r>
              <a:rPr lang="sl-SI" sz="1400" i="1" dirty="0" err="1"/>
              <a:t>Oka</a:t>
            </a:r>
            <a:endParaRPr lang="sl-SI" sz="1400" dirty="0"/>
          </a:p>
          <a:p>
            <a:endParaRPr lang="sl-SI" sz="1400" b="1" dirty="0"/>
          </a:p>
          <a:p>
            <a:r>
              <a:rPr lang="sl-SI" sz="1400" b="1" dirty="0"/>
              <a:t>Spoznavna skupinska vaja </a:t>
            </a:r>
            <a:r>
              <a:rPr lang="sl-SI" sz="1400" dirty="0"/>
              <a:t>- likovni način sprehajanja</a:t>
            </a:r>
          </a:p>
          <a:p>
            <a:r>
              <a:rPr lang="sl-SI" sz="1400" dirty="0"/>
              <a:t>Usvajanje prvega likovnega pojma LINIJA</a:t>
            </a:r>
          </a:p>
          <a:p>
            <a:endParaRPr lang="sl-SI" sz="1400" dirty="0"/>
          </a:p>
          <a:p>
            <a:r>
              <a:rPr lang="sl-SI" sz="1400" dirty="0"/>
              <a:t>- risanja z ogljem na veliko površino ob pripovedovanju zgodbice </a:t>
            </a:r>
            <a:r>
              <a:rPr lang="sl-SI" sz="1400" dirty="0" err="1"/>
              <a:t>Sovica</a:t>
            </a:r>
            <a:r>
              <a:rPr lang="sl-SI" sz="1400" dirty="0"/>
              <a:t> </a:t>
            </a:r>
            <a:r>
              <a:rPr lang="sl-SI" sz="1400" dirty="0" err="1"/>
              <a:t>Oka</a:t>
            </a:r>
            <a:r>
              <a:rPr lang="sl-SI" sz="1400" dirty="0"/>
              <a:t>; </a:t>
            </a:r>
          </a:p>
          <a:p>
            <a:r>
              <a:rPr lang="sl-SI" sz="1400" dirty="0"/>
              <a:t>- nadgradnja spoznavne vaje s sprehodom čopičev z barvo po velikem platnu.</a:t>
            </a:r>
          </a:p>
          <a:p>
            <a:endParaRPr lang="sl-SI" dirty="0"/>
          </a:p>
        </p:txBody>
      </p:sp>
      <p:pic>
        <p:nvPicPr>
          <p:cNvPr id="11" name="Slika 10"/>
          <p:cNvPicPr>
            <a:picLocks noChangeAspect="1"/>
          </p:cNvPicPr>
          <p:nvPr/>
        </p:nvPicPr>
        <p:blipFill>
          <a:blip r:embed="rId5" cstate="print"/>
          <a:stretch>
            <a:fillRect/>
          </a:stretch>
        </p:blipFill>
        <p:spPr>
          <a:xfrm>
            <a:off x="4193271" y="3981298"/>
            <a:ext cx="3645444" cy="2426910"/>
          </a:xfrm>
          <a:prstGeom prst="rect">
            <a:avLst/>
          </a:prstGeom>
        </p:spPr>
      </p:pic>
      <p:sp>
        <p:nvSpPr>
          <p:cNvPr id="12" name="Pravokotnik 11"/>
          <p:cNvSpPr/>
          <p:nvPr/>
        </p:nvSpPr>
        <p:spPr>
          <a:xfrm>
            <a:off x="311372" y="5771762"/>
            <a:ext cx="3735200" cy="338554"/>
          </a:xfrm>
          <a:prstGeom prst="rect">
            <a:avLst/>
          </a:prstGeom>
        </p:spPr>
        <p:txBody>
          <a:bodyPr wrap="square">
            <a:spAutoFit/>
          </a:bodyPr>
          <a:lstStyle/>
          <a:p>
            <a:pPr algn="ctr"/>
            <a:r>
              <a:rPr lang="sl-SI" sz="1600" dirty="0"/>
              <a:t>     </a:t>
            </a:r>
            <a:endParaRPr lang="sl-SI" dirty="0"/>
          </a:p>
        </p:txBody>
      </p:sp>
    </p:spTree>
    <p:extLst>
      <p:ext uri="{BB962C8B-B14F-4D97-AF65-F5344CB8AC3E}">
        <p14:creationId xmlns:p14="http://schemas.microsoft.com/office/powerpoint/2010/main" xmlns="" val="3402304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0"/>
            <a:ext cx="9266723" cy="1182727"/>
          </a:xfrm>
          <a:prstGeom prst="rect">
            <a:avLst/>
          </a:prstGeom>
        </p:spPr>
      </p:pic>
      <p:sp>
        <p:nvSpPr>
          <p:cNvPr id="2" name="Naslov 1"/>
          <p:cNvSpPr>
            <a:spLocks noGrp="1"/>
          </p:cNvSpPr>
          <p:nvPr>
            <p:ph type="title"/>
          </p:nvPr>
        </p:nvSpPr>
        <p:spPr>
          <a:xfrm>
            <a:off x="518561" y="1182727"/>
            <a:ext cx="8229600" cy="571500"/>
          </a:xfrm>
        </p:spPr>
        <p:txBody>
          <a:bodyPr>
            <a:noAutofit/>
          </a:bodyPr>
          <a:lstStyle/>
          <a:p>
            <a:pPr algn="l"/>
            <a:r>
              <a:rPr lang="sl-SI" sz="1400" dirty="0"/>
              <a:t>Evalvacija delavnice risanja z ogljem:</a:t>
            </a:r>
            <a:br>
              <a:rPr lang="sl-SI" sz="1400" dirty="0"/>
            </a:br>
            <a:r>
              <a:rPr lang="sl-SI" sz="1400" dirty="0"/>
              <a:t> - </a:t>
            </a:r>
            <a:r>
              <a:rPr lang="sl-SI" sz="1400" dirty="0" err="1"/>
              <a:t>vzpodbujanje</a:t>
            </a:r>
            <a:r>
              <a:rPr lang="sl-SI" sz="1400" dirty="0"/>
              <a:t> izražanja počutja ob delu –  primerjava s čustvi </a:t>
            </a:r>
            <a:r>
              <a:rPr lang="sl-SI" sz="1400" dirty="0" err="1"/>
              <a:t>sovice</a:t>
            </a:r>
            <a:r>
              <a:rPr lang="sl-SI" sz="1400" dirty="0"/>
              <a:t> </a:t>
            </a:r>
            <a:r>
              <a:rPr lang="sl-SI" sz="1400" dirty="0" err="1"/>
              <a:t>Oke</a:t>
            </a:r>
            <a:r>
              <a:rPr lang="sl-SI" sz="1400" dirty="0"/>
              <a:t> </a:t>
            </a:r>
          </a:p>
        </p:txBody>
      </p:sp>
      <p:pic>
        <p:nvPicPr>
          <p:cNvPr id="5" name="Označba mesta vsebine 4"/>
          <p:cNvPicPr>
            <a:picLocks noGrp="1" noChangeAspect="1"/>
          </p:cNvPicPr>
          <p:nvPr>
            <p:ph idx="1"/>
          </p:nvPr>
        </p:nvPicPr>
        <p:blipFill>
          <a:blip r:embed="rId4" cstate="print"/>
          <a:stretch>
            <a:fillRect/>
          </a:stretch>
        </p:blipFill>
        <p:spPr>
          <a:xfrm>
            <a:off x="631102" y="1877365"/>
            <a:ext cx="4041069" cy="2691715"/>
          </a:xfrm>
          <a:prstGeom prst="rect">
            <a:avLst/>
          </a:prstGeom>
        </p:spPr>
      </p:pic>
      <p:pic>
        <p:nvPicPr>
          <p:cNvPr id="7" name="Slika 6"/>
          <p:cNvPicPr>
            <a:picLocks noChangeAspect="1"/>
          </p:cNvPicPr>
          <p:nvPr/>
        </p:nvPicPr>
        <p:blipFill>
          <a:blip r:embed="rId5" cstate="print"/>
          <a:stretch>
            <a:fillRect/>
          </a:stretch>
        </p:blipFill>
        <p:spPr>
          <a:xfrm>
            <a:off x="5253874" y="2996952"/>
            <a:ext cx="2448272" cy="3669683"/>
          </a:xfrm>
          <a:prstGeom prst="rect">
            <a:avLst/>
          </a:prstGeom>
        </p:spPr>
      </p:pic>
      <p:sp>
        <p:nvSpPr>
          <p:cNvPr id="11" name="Pravokotnik 10"/>
          <p:cNvSpPr/>
          <p:nvPr/>
        </p:nvSpPr>
        <p:spPr>
          <a:xfrm>
            <a:off x="7711238" y="5650972"/>
            <a:ext cx="1432762" cy="1107996"/>
          </a:xfrm>
          <a:prstGeom prst="rect">
            <a:avLst/>
          </a:prstGeom>
        </p:spPr>
        <p:txBody>
          <a:bodyPr wrap="square">
            <a:spAutoFit/>
          </a:bodyPr>
          <a:lstStyle/>
          <a:p>
            <a:r>
              <a:rPr lang="sl-SI" sz="1100" dirty="0"/>
              <a:t>Foto: Čustveni semafor, ki </a:t>
            </a:r>
          </a:p>
          <a:p>
            <a:r>
              <a:rPr lang="sl-SI" sz="1100" dirty="0"/>
              <a:t>ga je vzgojiteljica uvedla na začetku let za spoznavanje lastnih čustev</a:t>
            </a:r>
          </a:p>
        </p:txBody>
      </p:sp>
      <p:sp>
        <p:nvSpPr>
          <p:cNvPr id="8" name="Pravokotnik 7"/>
          <p:cNvSpPr/>
          <p:nvPr/>
        </p:nvSpPr>
        <p:spPr>
          <a:xfrm>
            <a:off x="539552" y="4693292"/>
            <a:ext cx="4222631" cy="261610"/>
          </a:xfrm>
          <a:prstGeom prst="rect">
            <a:avLst/>
          </a:prstGeom>
        </p:spPr>
        <p:txBody>
          <a:bodyPr wrap="none">
            <a:spAutoFit/>
          </a:bodyPr>
          <a:lstStyle/>
          <a:p>
            <a:r>
              <a:rPr lang="sl-SI" sz="1100" dirty="0"/>
              <a:t>Foto: Prst gor, dol ali vodoravno – ocena izvedene vaje risanja z ogljem</a:t>
            </a:r>
          </a:p>
        </p:txBody>
      </p:sp>
    </p:spTree>
    <p:extLst>
      <p:ext uri="{BB962C8B-B14F-4D97-AF65-F5344CB8AC3E}">
        <p14:creationId xmlns:p14="http://schemas.microsoft.com/office/powerpoint/2010/main" xmlns="" val="1577435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stretch>
            <a:fillRect/>
          </a:stretch>
        </p:blipFill>
        <p:spPr>
          <a:xfrm>
            <a:off x="0" y="0"/>
            <a:ext cx="9266723" cy="1182727"/>
          </a:xfrm>
          <a:prstGeom prst="rect">
            <a:avLst/>
          </a:prstGeom>
        </p:spPr>
      </p:pic>
      <p:sp>
        <p:nvSpPr>
          <p:cNvPr id="10" name="Pravokotnik 9"/>
          <p:cNvSpPr/>
          <p:nvPr/>
        </p:nvSpPr>
        <p:spPr>
          <a:xfrm>
            <a:off x="344631" y="1180531"/>
            <a:ext cx="4288730" cy="861774"/>
          </a:xfrm>
          <a:prstGeom prst="rect">
            <a:avLst/>
          </a:prstGeom>
        </p:spPr>
        <p:txBody>
          <a:bodyPr wrap="square">
            <a:spAutoFit/>
          </a:bodyPr>
          <a:lstStyle/>
          <a:p>
            <a:endParaRPr lang="sl-SI" dirty="0"/>
          </a:p>
          <a:p>
            <a:r>
              <a:rPr lang="sl-SI" sz="1400" b="1" dirty="0"/>
              <a:t>Sprehodi v naravi/ korak – točka; gibanje - linija</a:t>
            </a:r>
            <a:endParaRPr lang="sl-SI" sz="1400" dirty="0"/>
          </a:p>
          <a:p>
            <a:endParaRPr lang="sl-SI" dirty="0"/>
          </a:p>
        </p:txBody>
      </p:sp>
      <p:sp>
        <p:nvSpPr>
          <p:cNvPr id="12" name="Pravokotnik 11"/>
          <p:cNvSpPr/>
          <p:nvPr/>
        </p:nvSpPr>
        <p:spPr>
          <a:xfrm>
            <a:off x="311372" y="5771762"/>
            <a:ext cx="3735200" cy="338554"/>
          </a:xfrm>
          <a:prstGeom prst="rect">
            <a:avLst/>
          </a:prstGeom>
        </p:spPr>
        <p:txBody>
          <a:bodyPr wrap="square">
            <a:spAutoFit/>
          </a:bodyPr>
          <a:lstStyle/>
          <a:p>
            <a:pPr algn="ctr"/>
            <a:r>
              <a:rPr lang="sl-SI" sz="1600" dirty="0"/>
              <a:t>     </a:t>
            </a:r>
            <a:endParaRPr lang="sl-SI" dirty="0"/>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pic>
        <p:nvPicPr>
          <p:cNvPr id="1025" name="officeArt object" descr="Slika 1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27984" y="3426380"/>
            <a:ext cx="3895725" cy="254317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3"/>
          <p:cNvSpPr>
            <a:spLocks noChangeArrowheads="1"/>
          </p:cNvSpPr>
          <p:nvPr/>
        </p:nvSpPr>
        <p:spPr bwMode="auto">
          <a:xfrm>
            <a:off x="4427984" y="6075181"/>
            <a:ext cx="1601721"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sl-SI" altLang="sl-SI" sz="1100" dirty="0">
                <a:latin typeface="Arial" pitchFamily="34" charset="0"/>
                <a:ea typeface="Arial Unicode MS" pitchFamily="34" charset="-128"/>
                <a:cs typeface="Arial" pitchFamily="34" charset="0"/>
              </a:rPr>
              <a:t>Foto</a:t>
            </a:r>
            <a:r>
              <a:rPr kumimoji="0" lang="it-IT" altLang="sl-SI" sz="1100" b="0" i="0" u="none" strike="noStrike" cap="none" normalizeH="0" baseline="0" dirty="0">
                <a:ln>
                  <a:noFill/>
                </a:ln>
                <a:effectLst/>
                <a:latin typeface="Arial" pitchFamily="34" charset="0"/>
                <a:ea typeface="Arial Unicode MS" pitchFamily="34" charset="-128"/>
                <a:cs typeface="Arial" pitchFamily="34" charset="0"/>
              </a:rPr>
              <a:t>: </a:t>
            </a:r>
            <a:r>
              <a:rPr kumimoji="0" lang="it-IT" altLang="sl-SI" sz="1100" b="0" i="0" u="none" strike="noStrike" cap="none" normalizeH="0" baseline="0" dirty="0" err="1">
                <a:ln>
                  <a:noFill/>
                </a:ln>
                <a:effectLst/>
                <a:latin typeface="Arial" pitchFamily="34" charset="0"/>
                <a:ea typeface="Arial Unicode MS" pitchFamily="34" charset="-128"/>
                <a:cs typeface="Arial" pitchFamily="34" charset="0"/>
              </a:rPr>
              <a:t>Gibanje</a:t>
            </a:r>
            <a:r>
              <a:rPr kumimoji="0" lang="it-IT" altLang="sl-SI" sz="1100" b="0" i="0" u="none" strike="noStrike" cap="none" normalizeH="0" baseline="0" dirty="0">
                <a:ln>
                  <a:noFill/>
                </a:ln>
                <a:effectLst/>
                <a:latin typeface="Arial" pitchFamily="34" charset="0"/>
                <a:ea typeface="Arial Unicode MS" pitchFamily="34" charset="-128"/>
                <a:cs typeface="Arial" pitchFamily="34" charset="0"/>
              </a:rPr>
              <a:t> v </a:t>
            </a:r>
            <a:r>
              <a:rPr kumimoji="0" lang="sl-SI" altLang="sl-SI" sz="1100" b="0" i="0" u="none" strike="noStrike" cap="none" normalizeH="0" baseline="0" dirty="0">
                <a:ln>
                  <a:noFill/>
                </a:ln>
                <a:effectLst/>
                <a:latin typeface="Arial" pitchFamily="34" charset="0"/>
                <a:ea typeface="Arial Unicode MS" pitchFamily="34" charset="-128"/>
                <a:cs typeface="Arial" pitchFamily="34" charset="0"/>
              </a:rPr>
              <a:t>naravi</a:t>
            </a:r>
            <a:r>
              <a:rPr kumimoji="0" lang="sl-SI" altLang="sl-SI" sz="1100" b="0" i="0" u="none" strike="noStrike" cap="none" normalizeH="0" baseline="0" dirty="0">
                <a:ln>
                  <a:noFill/>
                </a:ln>
                <a:solidFill>
                  <a:srgbClr val="FF0000"/>
                </a:solidFill>
                <a:effectLst/>
                <a:latin typeface="Arial" pitchFamily="34" charset="0"/>
                <a:ea typeface="Arial Unicode MS" pitchFamily="34" charset="-128"/>
                <a:cs typeface="Arial" pitchFamily="34" charset="0"/>
              </a:rPr>
              <a:t>.</a:t>
            </a:r>
            <a:endParaRPr kumimoji="0" lang="sl-SI" altLang="sl-SI" sz="1800" b="0" i="0" u="none" strike="noStrike" cap="none" normalizeH="0" baseline="0" dirty="0">
              <a:ln>
                <a:noFill/>
              </a:ln>
              <a:solidFill>
                <a:schemeClr val="tx1"/>
              </a:solidFill>
              <a:effectLst/>
              <a:latin typeface="Arial" pitchFamily="34" charset="0"/>
              <a:cs typeface="Arial" pitchFamily="34" charset="0"/>
            </a:endParaRPr>
          </a:p>
        </p:txBody>
      </p:sp>
      <p:pic>
        <p:nvPicPr>
          <p:cNvPr id="13" name="Slika 12"/>
          <p:cNvPicPr>
            <a:picLocks noChangeAspect="1"/>
          </p:cNvPicPr>
          <p:nvPr/>
        </p:nvPicPr>
        <p:blipFill>
          <a:blip r:embed="rId5" cstate="print"/>
          <a:stretch>
            <a:fillRect/>
          </a:stretch>
        </p:blipFill>
        <p:spPr>
          <a:xfrm>
            <a:off x="473126" y="3426380"/>
            <a:ext cx="3810842" cy="2540562"/>
          </a:xfrm>
          <a:prstGeom prst="rect">
            <a:avLst/>
          </a:prstGeom>
        </p:spPr>
      </p:pic>
      <p:sp>
        <p:nvSpPr>
          <p:cNvPr id="7" name="Pravokotnik 6"/>
          <p:cNvSpPr/>
          <p:nvPr/>
        </p:nvSpPr>
        <p:spPr>
          <a:xfrm>
            <a:off x="375844" y="6058844"/>
            <a:ext cx="2472152" cy="430887"/>
          </a:xfrm>
          <a:prstGeom prst="rect">
            <a:avLst/>
          </a:prstGeom>
        </p:spPr>
        <p:txBody>
          <a:bodyPr wrap="none">
            <a:spAutoFit/>
          </a:bodyPr>
          <a:lstStyle/>
          <a:p>
            <a:r>
              <a:rPr lang="sl-SI" altLang="sl-SI" sz="1100" dirty="0">
                <a:latin typeface="Arial" pitchFamily="34" charset="0"/>
                <a:ea typeface="Arial Unicode MS" pitchFamily="34" charset="-128"/>
                <a:cs typeface="Arial" pitchFamily="34" charset="0"/>
              </a:rPr>
              <a:t>Foto</a:t>
            </a:r>
            <a:r>
              <a:rPr lang="it-IT" altLang="sl-SI" sz="1100" dirty="0">
                <a:latin typeface="Arial" pitchFamily="34" charset="0"/>
                <a:ea typeface="Arial Unicode MS" pitchFamily="34" charset="-128"/>
                <a:cs typeface="Arial" pitchFamily="34" charset="0"/>
              </a:rPr>
              <a:t>: </a:t>
            </a:r>
            <a:r>
              <a:rPr lang="sl-SI" altLang="sl-SI" sz="1100" dirty="0">
                <a:latin typeface="Arial" pitchFamily="34" charset="0"/>
                <a:ea typeface="Arial Unicode MS" pitchFamily="34" charset="-128"/>
                <a:cs typeface="Arial" pitchFamily="34" charset="0"/>
              </a:rPr>
              <a:t>Sodelovanje s starši – </a:t>
            </a:r>
          </a:p>
          <a:p>
            <a:r>
              <a:rPr lang="sl-SI" altLang="sl-SI" sz="1100" dirty="0">
                <a:latin typeface="Arial" pitchFamily="34" charset="0"/>
                <a:ea typeface="Arial Unicode MS" pitchFamily="34" charset="-128"/>
                <a:cs typeface="Arial" pitchFamily="34" charset="0"/>
              </a:rPr>
              <a:t>skupno ustvarjanje mask </a:t>
            </a:r>
            <a:r>
              <a:rPr lang="sl-SI" altLang="sl-SI" sz="1100" dirty="0" err="1">
                <a:latin typeface="Arial" pitchFamily="34" charset="0"/>
                <a:ea typeface="Arial Unicode MS" pitchFamily="34" charset="-128"/>
                <a:cs typeface="Arial" pitchFamily="34" charset="0"/>
              </a:rPr>
              <a:t>sovice</a:t>
            </a:r>
            <a:r>
              <a:rPr lang="sl-SI" altLang="sl-SI" sz="1100" dirty="0">
                <a:latin typeface="Arial" pitchFamily="34" charset="0"/>
                <a:ea typeface="Arial Unicode MS" pitchFamily="34" charset="-128"/>
                <a:cs typeface="Arial" pitchFamily="34" charset="0"/>
              </a:rPr>
              <a:t> </a:t>
            </a:r>
            <a:r>
              <a:rPr lang="sl-SI" altLang="sl-SI" sz="1100" dirty="0" err="1">
                <a:latin typeface="Arial" pitchFamily="34" charset="0"/>
                <a:ea typeface="Arial Unicode MS" pitchFamily="34" charset="-128"/>
                <a:cs typeface="Arial" pitchFamily="34" charset="0"/>
              </a:rPr>
              <a:t>Oke</a:t>
            </a:r>
            <a:endParaRPr lang="sl-SI" sz="1100" dirty="0"/>
          </a:p>
        </p:txBody>
      </p:sp>
      <p:sp>
        <p:nvSpPr>
          <p:cNvPr id="8" name="Pravokotnik 7"/>
          <p:cNvSpPr/>
          <p:nvPr/>
        </p:nvSpPr>
        <p:spPr>
          <a:xfrm>
            <a:off x="375844" y="1916832"/>
            <a:ext cx="4572000" cy="646331"/>
          </a:xfrm>
          <a:prstGeom prst="rect">
            <a:avLst/>
          </a:prstGeom>
        </p:spPr>
        <p:txBody>
          <a:bodyPr>
            <a:spAutoFit/>
          </a:bodyPr>
          <a:lstStyle/>
          <a:p>
            <a:pPr marL="285750" indent="-285750">
              <a:buFont typeface="Wingdings" panose="05000000000000000000" pitchFamily="2" charset="2"/>
              <a:buChar char="§"/>
            </a:pPr>
            <a:r>
              <a:rPr lang="sl-SI" sz="1200" dirty="0"/>
              <a:t>kam bi šla </a:t>
            </a:r>
            <a:r>
              <a:rPr lang="sl-SI" sz="1200" dirty="0" err="1"/>
              <a:t>sovica</a:t>
            </a:r>
            <a:r>
              <a:rPr lang="sl-SI" sz="1200" dirty="0"/>
              <a:t> </a:t>
            </a:r>
            <a:r>
              <a:rPr lang="sl-SI" sz="1200" dirty="0" err="1"/>
              <a:t>Oka</a:t>
            </a:r>
            <a:r>
              <a:rPr lang="sl-SI" sz="1200" dirty="0"/>
              <a:t> na sprehod? </a:t>
            </a:r>
          </a:p>
          <a:p>
            <a:pPr marL="285750" indent="-285750">
              <a:buFont typeface="Wingdings" panose="05000000000000000000" pitchFamily="2" charset="2"/>
              <a:buChar char="§"/>
            </a:pPr>
            <a:r>
              <a:rPr lang="sl-SI" sz="1200" dirty="0"/>
              <a:t>kje živi?</a:t>
            </a:r>
          </a:p>
          <a:p>
            <a:pPr marL="285750" indent="-285750">
              <a:buFont typeface="Wingdings" panose="05000000000000000000" pitchFamily="2" charset="2"/>
              <a:buChar char="§"/>
            </a:pPr>
            <a:r>
              <a:rPr lang="sl-SI" sz="1200" dirty="0"/>
              <a:t>kakšna so njena čustva ob raziskovanju, … </a:t>
            </a:r>
          </a:p>
        </p:txBody>
      </p:sp>
    </p:spTree>
    <p:extLst>
      <p:ext uri="{BB962C8B-B14F-4D97-AF65-F5344CB8AC3E}">
        <p14:creationId xmlns:p14="http://schemas.microsoft.com/office/powerpoint/2010/main" xmlns="" val="4208509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značba mesta vsebine 2">
            <a:extLst>
              <a:ext uri="{FF2B5EF4-FFF2-40B4-BE49-F238E27FC236}">
                <a16:creationId xmlns:a16="http://schemas.microsoft.com/office/drawing/2014/main" xmlns="" id="{7AF73D9E-9716-4BA1-B9D2-91FD16741944}"/>
              </a:ext>
            </a:extLst>
          </p:cNvPr>
          <p:cNvSpPr txBox="1">
            <a:spLocks/>
          </p:cNvSpPr>
          <p:nvPr/>
        </p:nvSpPr>
        <p:spPr>
          <a:xfrm>
            <a:off x="461983" y="1916832"/>
            <a:ext cx="8214473" cy="429815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sl-SI" sz="2000" dirty="0"/>
          </a:p>
          <a:p>
            <a:endParaRPr lang="sl-SI" sz="2000" b="1" dirty="0"/>
          </a:p>
        </p:txBody>
      </p:sp>
      <p:grpSp>
        <p:nvGrpSpPr>
          <p:cNvPr id="4" name="Skupina 8">
            <a:extLst>
              <a:ext uri="{FF2B5EF4-FFF2-40B4-BE49-F238E27FC236}">
                <a16:creationId xmlns:a16="http://schemas.microsoft.com/office/drawing/2014/main" xmlns="" id="{288C0F44-D020-4C3A-9EF2-FFA467B362B5}"/>
              </a:ext>
            </a:extLst>
          </p:cNvPr>
          <p:cNvGrpSpPr/>
          <p:nvPr/>
        </p:nvGrpSpPr>
        <p:grpSpPr>
          <a:xfrm>
            <a:off x="-8792" y="118366"/>
            <a:ext cx="9144000" cy="875655"/>
            <a:chOff x="0" y="144498"/>
            <a:chExt cx="9144000" cy="1097973"/>
          </a:xfrm>
        </p:grpSpPr>
        <p:pic>
          <p:nvPicPr>
            <p:cNvPr id="10" name="Picture 2" descr="MIZS_slovenščina">
              <a:extLst>
                <a:ext uri="{FF2B5EF4-FFF2-40B4-BE49-F238E27FC236}">
                  <a16:creationId xmlns:a16="http://schemas.microsoft.com/office/drawing/2014/main" xmlns="" id="{AFC1EEF1-A9B9-4906-ABF0-EA206732CD8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54994" y="484854"/>
              <a:ext cx="2181514" cy="351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6" descr="Logo_EKP_socialni_sklad_SLO_slogan">
              <a:extLst>
                <a:ext uri="{FF2B5EF4-FFF2-40B4-BE49-F238E27FC236}">
                  <a16:creationId xmlns:a16="http://schemas.microsoft.com/office/drawing/2014/main" xmlns="" id="{06133FAB-B058-4B5A-808B-C3F9868157B7}"/>
                </a:ext>
              </a:extLst>
            </p:cNvPr>
            <p:cNvPicPr/>
            <p:nvPr/>
          </p:nvPicPr>
          <p:blipFill>
            <a:blip r:embed="rId4" cstate="print"/>
            <a:srcRect/>
            <a:stretch>
              <a:fillRect/>
            </a:stretch>
          </p:blipFill>
          <p:spPr bwMode="auto">
            <a:xfrm>
              <a:off x="6300192" y="144498"/>
              <a:ext cx="2227708" cy="1052254"/>
            </a:xfrm>
            <a:prstGeom prst="rect">
              <a:avLst/>
            </a:prstGeom>
            <a:noFill/>
            <a:ln w="9525">
              <a:noFill/>
              <a:miter lim="800000"/>
              <a:headEnd/>
              <a:tailEnd/>
            </a:ln>
          </p:spPr>
        </p:pic>
        <p:pic>
          <p:nvPicPr>
            <p:cNvPr id="12" name="Slika 11" descr="cid:part5.CCD4ADCF.A8D7DF0D@pef.upr.si">
              <a:extLst>
                <a:ext uri="{FF2B5EF4-FFF2-40B4-BE49-F238E27FC236}">
                  <a16:creationId xmlns:a16="http://schemas.microsoft.com/office/drawing/2014/main" xmlns="" id="{58CEC22F-1EA7-4EE5-A74C-8024BACDD335}"/>
                </a:ext>
              </a:extLst>
            </p:cNvP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71599" y="320511"/>
              <a:ext cx="1177711" cy="696221"/>
            </a:xfrm>
            <a:prstGeom prst="rect">
              <a:avLst/>
            </a:prstGeom>
            <a:noFill/>
            <a:ln>
              <a:noFill/>
            </a:ln>
          </p:spPr>
        </p:pic>
        <p:pic>
          <p:nvPicPr>
            <p:cNvPr id="13" name="Slika 12">
              <a:extLst>
                <a:ext uri="{FF2B5EF4-FFF2-40B4-BE49-F238E27FC236}">
                  <a16:creationId xmlns:a16="http://schemas.microsoft.com/office/drawing/2014/main" xmlns="" id="{30A43E9D-379E-4ED8-92CD-05466E0CA763}"/>
                </a:ext>
              </a:extLst>
            </p:cNvPr>
            <p:cNvPicPr/>
            <p:nvPr/>
          </p:nvPicPr>
          <p:blipFill>
            <a:blip r:embed="rId6" cstate="print">
              <a:extLst>
                <a:ext uri="{28A0092B-C50C-407E-A947-70E740481C1C}">
                  <a14:useLocalDpi xmlns:a14="http://schemas.microsoft.com/office/drawing/2010/main" xmlns="" val="0"/>
                </a:ext>
              </a:extLst>
            </a:blip>
            <a:stretch>
              <a:fillRect/>
            </a:stretch>
          </p:blipFill>
          <p:spPr>
            <a:xfrm>
              <a:off x="2388352" y="527432"/>
              <a:ext cx="1476000" cy="288000"/>
            </a:xfrm>
            <a:prstGeom prst="rect">
              <a:avLst/>
            </a:prstGeom>
          </p:spPr>
        </p:pic>
        <p:sp>
          <p:nvSpPr>
            <p:cNvPr id="14" name="Pravokotnik 13">
              <a:extLst>
                <a:ext uri="{FF2B5EF4-FFF2-40B4-BE49-F238E27FC236}">
                  <a16:creationId xmlns:a16="http://schemas.microsoft.com/office/drawing/2014/main" xmlns="" id="{10F0C6F5-6A00-4F47-9AA2-225C0D5D5562}"/>
                </a:ext>
              </a:extLst>
            </p:cNvPr>
            <p:cNvSpPr/>
            <p:nvPr/>
          </p:nvSpPr>
          <p:spPr>
            <a:xfrm>
              <a:off x="0" y="1196752"/>
              <a:ext cx="9144000" cy="45719"/>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sp>
        <p:nvSpPr>
          <p:cNvPr id="2" name="Pravokotnik 1"/>
          <p:cNvSpPr/>
          <p:nvPr/>
        </p:nvSpPr>
        <p:spPr>
          <a:xfrm>
            <a:off x="461983" y="1246381"/>
            <a:ext cx="8534295" cy="523220"/>
          </a:xfrm>
          <a:prstGeom prst="rect">
            <a:avLst/>
          </a:prstGeom>
        </p:spPr>
        <p:txBody>
          <a:bodyPr wrap="square">
            <a:spAutoFit/>
          </a:bodyPr>
          <a:lstStyle/>
          <a:p>
            <a:r>
              <a:rPr lang="sl-SI" sz="1400" dirty="0"/>
              <a:t>Risanje s svinčnikom: omejen medij svinčnika in lista papirja; se v ustvarjanju s svinčnikom počutim svobodno, me to omejuje, … Se je tako počutila </a:t>
            </a:r>
            <a:r>
              <a:rPr lang="sl-SI" sz="1400" dirty="0" err="1"/>
              <a:t>sovica</a:t>
            </a:r>
            <a:r>
              <a:rPr lang="sl-SI" sz="1400" dirty="0"/>
              <a:t> </a:t>
            </a:r>
            <a:r>
              <a:rPr lang="sl-SI" sz="1400" dirty="0" err="1"/>
              <a:t>Oka</a:t>
            </a:r>
            <a:r>
              <a:rPr lang="sl-SI" sz="1400" dirty="0"/>
              <a:t>? … </a:t>
            </a:r>
          </a:p>
        </p:txBody>
      </p:sp>
      <p:pic>
        <p:nvPicPr>
          <p:cNvPr id="21" name="officeArt object" descr="Slika 9"/>
          <p:cNvPicPr/>
          <p:nvPr/>
        </p:nvPicPr>
        <p:blipFill>
          <a:blip r:embed="rId7" cstate="print"/>
          <a:stretch>
            <a:fillRect/>
          </a:stretch>
        </p:blipFill>
        <p:spPr>
          <a:xfrm>
            <a:off x="428538" y="1900048"/>
            <a:ext cx="3393577" cy="3312368"/>
          </a:xfrm>
          <a:prstGeom prst="rect">
            <a:avLst/>
          </a:prstGeom>
          <a:ln w="12700" cap="flat">
            <a:noFill/>
            <a:miter lim="400000"/>
          </a:ln>
          <a:effectLst/>
        </p:spPr>
      </p:pic>
      <p:sp>
        <p:nvSpPr>
          <p:cNvPr id="3" name="Pravokotnik 2"/>
          <p:cNvSpPr/>
          <p:nvPr/>
        </p:nvSpPr>
        <p:spPr>
          <a:xfrm>
            <a:off x="443273" y="5297326"/>
            <a:ext cx="5088054" cy="430887"/>
          </a:xfrm>
          <a:prstGeom prst="rect">
            <a:avLst/>
          </a:prstGeom>
        </p:spPr>
        <p:txBody>
          <a:bodyPr wrap="square">
            <a:spAutoFit/>
          </a:bodyPr>
          <a:lstStyle/>
          <a:p>
            <a:r>
              <a:rPr lang="es-ES_tradnl" sz="1100" dirty="0" err="1"/>
              <a:t>Otrok</a:t>
            </a:r>
            <a:r>
              <a:rPr lang="es-ES_tradnl" sz="1100" dirty="0"/>
              <a:t>, 5 – 6 </a:t>
            </a:r>
            <a:r>
              <a:rPr lang="es-ES_tradnl" sz="1100" dirty="0" err="1"/>
              <a:t>let</a:t>
            </a:r>
            <a:r>
              <a:rPr lang="es-ES_tradnl" sz="1100" dirty="0"/>
              <a:t>, </a:t>
            </a:r>
            <a:r>
              <a:rPr lang="es-ES_tradnl" sz="1100" dirty="0" err="1"/>
              <a:t>Sovice</a:t>
            </a:r>
            <a:r>
              <a:rPr lang="es-ES_tradnl" sz="1100" dirty="0"/>
              <a:t>, </a:t>
            </a:r>
            <a:r>
              <a:rPr lang="sl-SI" sz="1100" dirty="0"/>
              <a:t>Risba s svinčnikom </a:t>
            </a:r>
          </a:p>
          <a:p>
            <a:r>
              <a:rPr lang="sl-SI" sz="1100" dirty="0"/>
              <a:t>na povoščen papir.</a:t>
            </a:r>
          </a:p>
        </p:txBody>
      </p:sp>
      <p:pic>
        <p:nvPicPr>
          <p:cNvPr id="15" name="Slika 14"/>
          <p:cNvPicPr>
            <a:picLocks noChangeAspect="1"/>
          </p:cNvPicPr>
          <p:nvPr/>
        </p:nvPicPr>
        <p:blipFill>
          <a:blip r:embed="rId8" cstate="print"/>
          <a:stretch>
            <a:fillRect/>
          </a:stretch>
        </p:blipFill>
        <p:spPr>
          <a:xfrm>
            <a:off x="6001448" y="3664587"/>
            <a:ext cx="2449206" cy="1598477"/>
          </a:xfrm>
          <a:prstGeom prst="rect">
            <a:avLst/>
          </a:prstGeom>
        </p:spPr>
      </p:pic>
      <p:pic>
        <p:nvPicPr>
          <p:cNvPr id="16" name="Slika 15"/>
          <p:cNvPicPr>
            <a:picLocks noChangeAspect="1"/>
          </p:cNvPicPr>
          <p:nvPr/>
        </p:nvPicPr>
        <p:blipFill>
          <a:blip r:embed="rId9" cstate="print"/>
          <a:stretch>
            <a:fillRect/>
          </a:stretch>
        </p:blipFill>
        <p:spPr>
          <a:xfrm>
            <a:off x="6001448" y="1837465"/>
            <a:ext cx="2500348" cy="1665280"/>
          </a:xfrm>
          <a:prstGeom prst="rect">
            <a:avLst/>
          </a:prstGeom>
        </p:spPr>
      </p:pic>
      <p:sp>
        <p:nvSpPr>
          <p:cNvPr id="17" name="Pravokotnik 16"/>
          <p:cNvSpPr/>
          <p:nvPr/>
        </p:nvSpPr>
        <p:spPr>
          <a:xfrm>
            <a:off x="5977503" y="5300614"/>
            <a:ext cx="3347391" cy="273473"/>
          </a:xfrm>
          <a:prstGeom prst="rect">
            <a:avLst/>
          </a:prstGeom>
        </p:spPr>
        <p:txBody>
          <a:bodyPr wrap="none">
            <a:spAutoFit/>
          </a:bodyPr>
          <a:lstStyle/>
          <a:p>
            <a:pPr>
              <a:lnSpc>
                <a:spcPct val="107000"/>
              </a:lnSpc>
              <a:spcAft>
                <a:spcPts val="800"/>
              </a:spcAft>
            </a:pPr>
            <a:r>
              <a:rPr lang="sl-SI" sz="1100" dirty="0"/>
              <a:t>Foto</a:t>
            </a:r>
            <a:r>
              <a:rPr lang="es-ES_tradnl" sz="1100" dirty="0"/>
              <a:t>: </a:t>
            </a:r>
            <a:r>
              <a:rPr lang="sl-SI" sz="1100" dirty="0">
                <a:latin typeface="Calibri" panose="020F0502020204030204" pitchFamily="34" charset="0"/>
                <a:ea typeface="Calibri" panose="020F0502020204030204" pitchFamily="34" charset="0"/>
                <a:cs typeface="Times New Roman" panose="02020603050405020304" pitchFamily="18" charset="0"/>
              </a:rPr>
              <a:t>Deklica; 5 let,  nariše </a:t>
            </a:r>
            <a:r>
              <a:rPr lang="sl-SI" sz="1100" dirty="0"/>
              <a:t>nasprotno kot se je počutila</a:t>
            </a:r>
            <a:r>
              <a:rPr lang="sl-SI"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8" name="Pravokotnik 17"/>
          <p:cNvSpPr/>
          <p:nvPr/>
        </p:nvSpPr>
        <p:spPr>
          <a:xfrm>
            <a:off x="5977503" y="3419495"/>
            <a:ext cx="1681871" cy="273473"/>
          </a:xfrm>
          <a:prstGeom prst="rect">
            <a:avLst/>
          </a:prstGeom>
        </p:spPr>
        <p:txBody>
          <a:bodyPr wrap="none">
            <a:spAutoFit/>
          </a:bodyPr>
          <a:lstStyle/>
          <a:p>
            <a:pPr>
              <a:lnSpc>
                <a:spcPct val="107000"/>
              </a:lnSpc>
              <a:spcAft>
                <a:spcPts val="800"/>
              </a:spcAft>
            </a:pPr>
            <a:r>
              <a:rPr lang="sl-SI" sz="1100" dirty="0"/>
              <a:t>Foto</a:t>
            </a:r>
            <a:r>
              <a:rPr lang="es-ES_tradnl" sz="1100" dirty="0"/>
              <a:t>: </a:t>
            </a:r>
            <a:r>
              <a:rPr lang="sl-SI" sz="1100" dirty="0">
                <a:latin typeface="Calibri" panose="020F0502020204030204" pitchFamily="34" charset="0"/>
                <a:ea typeface="Calibri" panose="020F0502020204030204" pitchFamily="34" charset="0"/>
                <a:cs typeface="Times New Roman" panose="02020603050405020304" pitchFamily="18" charset="0"/>
              </a:rPr>
              <a:t>Deklica; 5 let, veselo</a:t>
            </a:r>
          </a:p>
        </p:txBody>
      </p:sp>
      <p:sp>
        <p:nvSpPr>
          <p:cNvPr id="19" name="Pravokotnik 18"/>
          <p:cNvSpPr/>
          <p:nvPr/>
        </p:nvSpPr>
        <p:spPr>
          <a:xfrm>
            <a:off x="3855560" y="1918710"/>
            <a:ext cx="2182842" cy="307777"/>
          </a:xfrm>
          <a:prstGeom prst="rect">
            <a:avLst/>
          </a:prstGeom>
        </p:spPr>
        <p:txBody>
          <a:bodyPr wrap="none">
            <a:spAutoFit/>
          </a:bodyPr>
          <a:lstStyle/>
          <a:p>
            <a:r>
              <a:rPr lang="pl-PL" sz="1400" b="1" dirty="0"/>
              <a:t>-  Izražanje s črto po branju</a:t>
            </a:r>
            <a:endParaRPr lang="sl-SI" sz="1400" b="1" dirty="0"/>
          </a:p>
        </p:txBody>
      </p:sp>
      <p:sp>
        <p:nvSpPr>
          <p:cNvPr id="20" name="Pravokotnik 19"/>
          <p:cNvSpPr/>
          <p:nvPr/>
        </p:nvSpPr>
        <p:spPr>
          <a:xfrm>
            <a:off x="3923916" y="2247530"/>
            <a:ext cx="1699504" cy="655949"/>
          </a:xfrm>
          <a:prstGeom prst="rect">
            <a:avLst/>
          </a:prstGeom>
        </p:spPr>
        <p:txBody>
          <a:bodyPr wrap="none">
            <a:spAutoFit/>
          </a:bodyPr>
          <a:lstStyle/>
          <a:p>
            <a:pPr>
              <a:lnSpc>
                <a:spcPct val="107000"/>
              </a:lnSpc>
              <a:spcAft>
                <a:spcPts val="800"/>
              </a:spcAft>
            </a:pPr>
            <a:r>
              <a:rPr lang="sl-SI" sz="1400" b="1" dirty="0">
                <a:latin typeface="Calibri" panose="020F0502020204030204" pitchFamily="34" charset="0"/>
                <a:ea typeface="Calibri" panose="020F0502020204030204" pitchFamily="34" charset="0"/>
                <a:cs typeface="Times New Roman" panose="02020603050405020304" pitchFamily="18" charset="0"/>
              </a:rPr>
              <a:t>- Izražanje s črto po </a:t>
            </a:r>
          </a:p>
          <a:p>
            <a:pPr>
              <a:lnSpc>
                <a:spcPct val="107000"/>
              </a:lnSpc>
              <a:spcAft>
                <a:spcPts val="800"/>
              </a:spcAft>
            </a:pPr>
            <a:r>
              <a:rPr lang="sl-SI" sz="1400" b="1" dirty="0">
                <a:latin typeface="Calibri" panose="020F0502020204030204" pitchFamily="34" charset="0"/>
                <a:ea typeface="Calibri" panose="020F0502020204030204" pitchFamily="34" charset="0"/>
                <a:cs typeface="Times New Roman" panose="02020603050405020304" pitchFamily="18" charset="0"/>
              </a:rPr>
              <a:t>   vadbeni uri</a:t>
            </a:r>
            <a:endParaRPr lang="sl-SI"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Pravokotnik 21"/>
          <p:cNvSpPr/>
          <p:nvPr/>
        </p:nvSpPr>
        <p:spPr>
          <a:xfrm>
            <a:off x="3920400" y="2834430"/>
            <a:ext cx="3324348" cy="388696"/>
          </a:xfrm>
          <a:prstGeom prst="rect">
            <a:avLst/>
          </a:prstGeom>
        </p:spPr>
        <p:txBody>
          <a:bodyPr wrap="square">
            <a:spAutoFit/>
          </a:bodyPr>
          <a:lstStyle/>
          <a:p>
            <a:pPr>
              <a:lnSpc>
                <a:spcPct val="107000"/>
              </a:lnSpc>
              <a:spcAft>
                <a:spcPts val="800"/>
              </a:spcAft>
            </a:pPr>
            <a:r>
              <a:rPr lang="sl-SI" dirty="0">
                <a:latin typeface="Calibri" panose="020F0502020204030204" pitchFamily="34" charset="0"/>
                <a:ea typeface="Calibri" panose="020F0502020204030204" pitchFamily="34" charset="0"/>
                <a:cs typeface="Times New Roman" panose="02020603050405020304" pitchFamily="18" charset="0"/>
              </a:rPr>
              <a:t>-</a:t>
            </a:r>
            <a:r>
              <a:rPr lang="sl-SI" b="1" dirty="0">
                <a:latin typeface="Calibri" panose="020F0502020204030204" pitchFamily="34" charset="0"/>
                <a:ea typeface="Calibri" panose="020F0502020204030204" pitchFamily="34" charset="0"/>
                <a:cs typeface="Times New Roman" panose="02020603050405020304" pitchFamily="18" charset="0"/>
              </a:rPr>
              <a:t> </a:t>
            </a:r>
            <a:r>
              <a:rPr lang="sl-SI" sz="1400" b="1" dirty="0">
                <a:latin typeface="Calibri" panose="020F0502020204030204" pitchFamily="34" charset="0"/>
                <a:ea typeface="Calibri" panose="020F0502020204030204" pitchFamily="34" charset="0"/>
                <a:cs typeface="Times New Roman" panose="02020603050405020304" pitchFamily="18" charset="0"/>
              </a:rPr>
              <a:t>Izražanje s črto po plesu</a:t>
            </a:r>
            <a:endParaRPr lang="sl-SI"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568637979"/>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7178</Words>
  <Application>Microsoft Office PowerPoint</Application>
  <PresentationFormat>Diaprojekcija na zaslonu (4:3)</PresentationFormat>
  <Paragraphs>381</Paragraphs>
  <Slides>40</Slides>
  <Notes>36</Notes>
  <HiddenSlides>0</HiddenSlides>
  <MMClips>0</MMClips>
  <ScaleCrop>false</ScaleCrop>
  <HeadingPairs>
    <vt:vector size="4" baseType="variant">
      <vt:variant>
        <vt:lpstr>Tema</vt:lpstr>
      </vt:variant>
      <vt:variant>
        <vt:i4>1</vt:i4>
      </vt:variant>
      <vt:variant>
        <vt:lpstr>Naslovi diapozitivov</vt:lpstr>
      </vt:variant>
      <vt:variant>
        <vt:i4>40</vt:i4>
      </vt:variant>
    </vt:vector>
  </HeadingPairs>
  <TitlesOfParts>
    <vt:vector size="41" baseType="lpstr">
      <vt:lpstr>Officeova tema</vt:lpstr>
      <vt:lpstr>Diapozitiv 1</vt:lpstr>
      <vt:lpstr>Diapozitiv 2</vt:lpstr>
      <vt:lpstr>Diapozitiv 3</vt:lpstr>
      <vt:lpstr>Diapozitiv 4</vt:lpstr>
      <vt:lpstr>Diapozitiv 5</vt:lpstr>
      <vt:lpstr>Diapozitiv 6</vt:lpstr>
      <vt:lpstr>Evalvacija delavnice risanja z ogljem:  - vzpodbujanje izražanja počutja ob delu –  primerjava s čustvi sovice Oke </vt:lpstr>
      <vt:lpstr>Diapozitiv 8</vt:lpstr>
      <vt:lpstr>Diapozitiv 9</vt:lpstr>
      <vt:lpstr>Diapozitiv 10</vt:lpstr>
      <vt:lpstr>Atelje – delo na veliko površino  Ustvarjanje v gostujočem prostoru, kjer ni bilo potrebno „paziti“, spoznavanje ekspresije, svoboda giba, telesa, … nov medij: materialnost barve, uporaba čopiča, valjčka, rok, … </vt:lpstr>
      <vt:lpstr>Diapozitiv 12</vt:lpstr>
      <vt:lpstr>Atelje – delo na veliko površino   vnašanje opazovanih OBLIK, risbe, … </vt:lpstr>
      <vt:lpstr>    </vt:lpstr>
      <vt:lpstr>Diapozitiv 15</vt:lpstr>
      <vt:lpstr>Diapozitiv 16</vt:lpstr>
      <vt:lpstr>Diapozitiv 17</vt:lpstr>
      <vt:lpstr>Diapozitiv 18</vt:lpstr>
      <vt:lpstr>Diapozitiv 19</vt:lpstr>
      <vt:lpstr>Diapozitiv 20</vt:lpstr>
      <vt:lpstr>Diapozitiv 21</vt:lpstr>
      <vt:lpstr>Diapozitiv 22</vt:lpstr>
      <vt:lpstr>Diapozitiv 23</vt:lpstr>
      <vt:lpstr>Diapozitiv 24</vt:lpstr>
      <vt:lpstr>Diapozitiv 25</vt:lpstr>
      <vt:lpstr>Diapozitiv 26</vt:lpstr>
      <vt:lpstr>Diapozitiv 27</vt:lpstr>
      <vt:lpstr>Diapozitiv 28</vt:lpstr>
      <vt:lpstr>Diapozitiv 29</vt:lpstr>
      <vt:lpstr>Diapozitiv 30</vt:lpstr>
      <vt:lpstr>Diapozitiv 31</vt:lpstr>
      <vt:lpstr>Diapozitiv 32</vt:lpstr>
      <vt:lpstr>Diapozitiv 33</vt:lpstr>
      <vt:lpstr>Diapozitiv 34</vt:lpstr>
      <vt:lpstr>Diapozitiv 35</vt:lpstr>
      <vt:lpstr>Diapozitiv 36</vt:lpstr>
      <vt:lpstr>Diapozitiv 37</vt:lpstr>
      <vt:lpstr>Diapozitiv 38</vt:lpstr>
      <vt:lpstr>Diapozitiv 39</vt:lpstr>
      <vt:lpstr>Diapozitiv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E</dc:creator>
  <cp:lastModifiedBy>Avtor</cp:lastModifiedBy>
  <cp:revision>77</cp:revision>
  <dcterms:created xsi:type="dcterms:W3CDTF">2019-02-26T20:42:26Z</dcterms:created>
  <dcterms:modified xsi:type="dcterms:W3CDTF">2023-01-25T12:07:32Z</dcterms:modified>
</cp:coreProperties>
</file>